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9"/>
  </p:notesMasterIdLst>
  <p:handoutMasterIdLst>
    <p:handoutMasterId r:id="rId30"/>
  </p:handoutMasterIdLst>
  <p:sldIdLst>
    <p:sldId id="292" r:id="rId5"/>
    <p:sldId id="291" r:id="rId6"/>
    <p:sldId id="334" r:id="rId7"/>
    <p:sldId id="325" r:id="rId8"/>
    <p:sldId id="339" r:id="rId9"/>
    <p:sldId id="340" r:id="rId10"/>
    <p:sldId id="341" r:id="rId11"/>
    <p:sldId id="342" r:id="rId12"/>
    <p:sldId id="343" r:id="rId13"/>
    <p:sldId id="345" r:id="rId14"/>
    <p:sldId id="346" r:id="rId15"/>
    <p:sldId id="347" r:id="rId16"/>
    <p:sldId id="351" r:id="rId17"/>
    <p:sldId id="350" r:id="rId18"/>
    <p:sldId id="344" r:id="rId19"/>
    <p:sldId id="349" r:id="rId20"/>
    <p:sldId id="353" r:id="rId21"/>
    <p:sldId id="354" r:id="rId22"/>
    <p:sldId id="352" r:id="rId23"/>
    <p:sldId id="355" r:id="rId24"/>
    <p:sldId id="357" r:id="rId25"/>
    <p:sldId id="358" r:id="rId26"/>
    <p:sldId id="359" r:id="rId27"/>
    <p:sldId id="293" r:id="rId2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9D9"/>
    <a:srgbClr val="E39844"/>
    <a:srgbClr val="2D4F9B"/>
    <a:srgbClr val="69BFC9"/>
    <a:srgbClr val="E15CBD"/>
    <a:srgbClr val="7D8150"/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2" autoAdjust="0"/>
    <p:restoredTop sz="94639" autoAdjust="0"/>
  </p:normalViewPr>
  <p:slideViewPr>
    <p:cSldViewPr snapToGrid="0">
      <p:cViewPr>
        <p:scale>
          <a:sx n="118" d="100"/>
          <a:sy n="118" d="100"/>
        </p:scale>
        <p:origin x="152" y="-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06/10/25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06/10/25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8350" cy="4003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i="1" dirty="0">
                <a:latin typeface="Euphemia" charset="0"/>
              </a:rPr>
              <a:t>In prima istanza, per garantirci la sopravvivenza, e questa è la funzione principale della regolazione omeostatica del comportamento alimentare, che ci deve garantire l'adeguato apporto di nutrienti e di energia. Questo sistema ci motiva a mangiare usando la sensazione di fame fisiologica come esperienza che guida la ricerca di cibo.</a:t>
            </a:r>
          </a:p>
          <a:p>
            <a:endParaRPr lang="it-IT" sz="1200" i="1" dirty="0">
              <a:latin typeface="Euphemia" charset="0"/>
            </a:endParaRPr>
          </a:p>
          <a:p>
            <a:r>
              <a:rPr lang="it-IT" sz="1200" i="1" dirty="0">
                <a:latin typeface="Euphemia" charset="0"/>
              </a:rPr>
              <a:t>In seconda battuta mangiamo per piacere e questo si associa ai meccanismi edonico di regolazione del comportamento alimentare ed è mediato dal piacere che si ottiene dal punto di vista sensoriale o nei contesti sociali. </a:t>
            </a:r>
          </a:p>
          <a:p>
            <a:r>
              <a:rPr lang="it-IT" sz="1200" i="1" dirty="0">
                <a:latin typeface="Euphemia" charset="0"/>
              </a:rPr>
              <a:t>Inoltre, la ricerca del piacere  derivato dal mangiare può diventare lo strumento per regolare stati di disagio </a:t>
            </a:r>
            <a:r>
              <a:rPr lang="it-IT" i="1" dirty="0">
                <a:latin typeface="Euphemia" charset="0"/>
              </a:rPr>
              <a:t>interno non legati alla fame</a:t>
            </a:r>
            <a:endParaRPr lang="it-IT" sz="1200" i="1" dirty="0">
              <a:latin typeface="Euphemia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6F97386-4F25-7B42-B572-C91A86731F16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398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8350" cy="4003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Dal punto di vista neurobiologico il nuclei nervosi coinvolti nella regolazione omeostatica del comportamento alimentare sono i N. VM e DM, il NL e NARC dell'ipotalamo.</a:t>
            </a:r>
          </a:p>
          <a:p>
            <a:r>
              <a:rPr lang="it-IT" dirty="0"/>
              <a:t>Questi nuclei ricevono segnali periferici, prevalentemente di tipo ormonale, dal sistema gastrointestinale e dal tessuto adiposo, come la grelina, l'insulina, la leptina e il GLP1, che modulano l'esperienza soggettive di fame e sazietà e di conseguenza motivano l'assunzione di cibo su base omeostatica.</a:t>
            </a:r>
          </a:p>
          <a:p>
            <a:endParaRPr lang="it-IT" dirty="0"/>
          </a:p>
          <a:p>
            <a:r>
              <a:rPr lang="it-IT" dirty="0"/>
              <a:t>Dall'altra parte la regolazione edonica del comportamento coinvolge due sistemi fortemente interconnessi:</a:t>
            </a:r>
          </a:p>
          <a:p>
            <a:r>
              <a:rPr lang="it-IT" dirty="0"/>
              <a:t>- Il sistema della ricompensa  e dopaminergico meso-</a:t>
            </a:r>
            <a:r>
              <a:rPr lang="it-IT" dirty="0" err="1"/>
              <a:t>cortico</a:t>
            </a:r>
            <a:r>
              <a:rPr lang="it-IT" dirty="0"/>
              <a:t>-limbico coinvolto nei meccanismi che guidano il comportamento orientato verso l'ottenimento di una ricompensa immediata ed è coinvolto nel apprendimento associativo</a:t>
            </a:r>
          </a:p>
          <a:p>
            <a:pPr marL="171450" indent="-171450">
              <a:buFontTx/>
              <a:buChar char="-"/>
            </a:pPr>
            <a:r>
              <a:rPr lang="it-IT" dirty="0"/>
              <a:t>E il sistema di controllo esecutivo coinvolto invece in tutte le operazioni mentali associate al controllo e che entrano in gioco nelle nostre scelte consapevoli orientate verso uno scopo.</a:t>
            </a:r>
          </a:p>
          <a:p>
            <a:pPr marL="171450" indent="-171450">
              <a:buFontTx/>
              <a:buChar char="-"/>
            </a:pPr>
            <a:endParaRPr lang="it-IT" dirty="0"/>
          </a:p>
          <a:p>
            <a:pPr marL="0" indent="0">
              <a:buFontTx/>
              <a:buNone/>
            </a:pPr>
            <a:endParaRPr lang="it-IT" dirty="0"/>
          </a:p>
          <a:p>
            <a:pPr marL="0" indent="0">
              <a:buFontTx/>
              <a:buNone/>
            </a:pPr>
            <a:r>
              <a:rPr lang="it-IT" dirty="0"/>
              <a:t>Il sistema edonico è influenzato da fattori ambientali, come: la disponibilità di cibo, la palatabilità degli stessi, della pubblicità che ci invoglia a magiare certi cibi o dalle pressione psico-sociale</a:t>
            </a:r>
          </a:p>
          <a:p>
            <a:pPr marL="0" indent="0">
              <a:buFontTx/>
              <a:buNone/>
            </a:pPr>
            <a:endParaRPr lang="it-IT" dirty="0"/>
          </a:p>
          <a:p>
            <a:pPr marL="0" indent="0">
              <a:buFontTx/>
              <a:buNone/>
            </a:pPr>
            <a:r>
              <a:rPr lang="it-IT" dirty="0"/>
              <a:t>Il sistema  omeostatico invece è influenzato più direttamente dal tipo di dieta: dimensione  delle porzioni, contenuto nutrizionale (fonti animali vs vegetali; presenza di grassi e zuccheri, e dalla densità calorica. Inoltre, anche i farmaci assunti o l’uso di antibiotici possono influenzate il microbiota intestinale e i segnali periferici ormonali.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6F97386-4F25-7B42-B572-C91A86731F16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394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8350" cy="4003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dirty="0">
                <a:solidFill>
                  <a:schemeClr val="tx1"/>
                </a:solidFill>
              </a:rPr>
              <a:t>Sistema della ricompensa</a:t>
            </a:r>
            <a:r>
              <a:rPr lang="it-IT" sz="1200" b="1" baseline="0" dirty="0">
                <a:solidFill>
                  <a:schemeClr val="tx1"/>
                </a:solidFill>
              </a:rPr>
              <a:t> a</a:t>
            </a:r>
            <a:r>
              <a:rPr lang="it-IT" sz="1200" b="1" dirty="0">
                <a:solidFill>
                  <a:schemeClr val="tx1"/>
                </a:solidFill>
              </a:rPr>
              <a:t>ttiva comportamenti appresi associati al piacere e veicola l’apprendimento</a:t>
            </a:r>
            <a:r>
              <a:rPr lang="it-IT" sz="1200" b="1" baseline="0" dirty="0">
                <a:solidFill>
                  <a:schemeClr val="tx1"/>
                </a:solidFill>
              </a:rPr>
              <a:t> associativo (Es. di tipo pavloviano). E’ un sistema che attiva  rapidamente schemi comportamentali appresi senza necessitare della consapevolezza, ma per la sua natura non è particolarmente flessibile.</a:t>
            </a:r>
          </a:p>
          <a:p>
            <a:endParaRPr lang="it-IT" sz="1200" b="1" baseline="0" dirty="0">
              <a:solidFill>
                <a:schemeClr val="tx1"/>
              </a:solidFill>
            </a:endParaRPr>
          </a:p>
          <a:p>
            <a:r>
              <a:rPr lang="it-IT" sz="1200" b="1" baseline="0" dirty="0">
                <a:solidFill>
                  <a:schemeClr val="tx1"/>
                </a:solidFill>
              </a:rPr>
              <a:t>Al contrario il sistema esecutivo presiede il comportamento volontario orientato  verso scopi consapevoli ed è coinvolto nei meccanismi dell’attenzione, nella pianificazione nell’</a:t>
            </a:r>
            <a:r>
              <a:rPr lang="it-IT" sz="1200" b="1" baseline="0" dirty="0" err="1">
                <a:solidFill>
                  <a:schemeClr val="tx1"/>
                </a:solidFill>
              </a:rPr>
              <a:t>organizaione</a:t>
            </a:r>
            <a:r>
              <a:rPr lang="it-IT" sz="1200" b="1" baseline="0" dirty="0">
                <a:solidFill>
                  <a:schemeClr val="tx1"/>
                </a:solidFill>
              </a:rPr>
              <a:t> e inibizione motoria  e nella regolazione delle emozioni. Per sua natura è un sistema flessibile ma necessita di risorse cognitive e vista la complessità delle sue operazioni richiede un maggiore tempo di elaborazione.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6F97386-4F25-7B42-B572-C91A86731F16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49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E1062-1C00-9C31-44DF-554409CB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CB46E62-2CE1-2BBF-2611-9B4867AE7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8350" cy="400367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A1448AD-F777-E1D5-25E4-FA934B5EE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dirty="0">
                <a:solidFill>
                  <a:schemeClr val="tx1"/>
                </a:solidFill>
              </a:rPr>
              <a:t>Sistema della ricompensa</a:t>
            </a:r>
            <a:r>
              <a:rPr lang="it-IT" sz="1200" b="1" baseline="0" dirty="0">
                <a:solidFill>
                  <a:schemeClr val="tx1"/>
                </a:solidFill>
              </a:rPr>
              <a:t> a</a:t>
            </a:r>
            <a:r>
              <a:rPr lang="it-IT" sz="1200" b="1" dirty="0">
                <a:solidFill>
                  <a:schemeClr val="tx1"/>
                </a:solidFill>
              </a:rPr>
              <a:t>ttiva comportamenti appresi associati al piacere e veicola l’apprendimento</a:t>
            </a:r>
            <a:r>
              <a:rPr lang="it-IT" sz="1200" b="1" baseline="0" dirty="0">
                <a:solidFill>
                  <a:schemeClr val="tx1"/>
                </a:solidFill>
              </a:rPr>
              <a:t> associativo (Es. di tipo pavloviano). E’ un sistema che attiva  rapidamente schemi comportamentali appresi senza necessitare della consapevolezza, ma per la sua natura non è particolarmente flessibile.</a:t>
            </a:r>
          </a:p>
          <a:p>
            <a:endParaRPr lang="it-IT" sz="1200" b="1" baseline="0" dirty="0">
              <a:solidFill>
                <a:schemeClr val="tx1"/>
              </a:solidFill>
            </a:endParaRPr>
          </a:p>
          <a:p>
            <a:r>
              <a:rPr lang="it-IT" sz="1200" b="1" baseline="0" dirty="0">
                <a:solidFill>
                  <a:schemeClr val="tx1"/>
                </a:solidFill>
              </a:rPr>
              <a:t>Al contrario il sistema esecutivo presiede il comportamento volontario orientato  verso scopi consapevoli ed è coinvolto nei meccanismi dell’attenzione, nella pianificazione nell’</a:t>
            </a:r>
            <a:r>
              <a:rPr lang="it-IT" sz="1200" b="1" baseline="0" dirty="0" err="1">
                <a:solidFill>
                  <a:schemeClr val="tx1"/>
                </a:solidFill>
              </a:rPr>
              <a:t>organizaione</a:t>
            </a:r>
            <a:r>
              <a:rPr lang="it-IT" sz="1200" b="1" baseline="0" dirty="0">
                <a:solidFill>
                  <a:schemeClr val="tx1"/>
                </a:solidFill>
              </a:rPr>
              <a:t> e inibizione motoria  e nella regolazione delle emozioni. Per sua natura è un sistema flessibile ma necessita di risorse cognitive e vista la complessità delle sue operazioni richiede un maggiore tempo di elaborazione.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8D4A77-A9CB-2795-FD5B-16D4A59E7B1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6F97386-4F25-7B42-B572-C91A86731F16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879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7D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39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EB2236-0522-C432-A463-063CE04E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>
            <a:fillRect/>
          </a:stretch>
        </p:blipFill>
        <p:spPr>
          <a:xfrm>
            <a:off x="-164657" y="0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3801" y="1122364"/>
            <a:ext cx="9138048" cy="23828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C9992A-57C9-366A-0A29-6209EBDA0E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21/12/23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6D2F15-EBEF-E945-24ED-2C5C1D02C65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3765E3-15A3-164D-B923-F4719CAFC4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497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06/10/25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7077" y="758952"/>
            <a:ext cx="5528603" cy="3227514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it-IT" altLang="it-IT" sz="3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Risonanza magnetica funzionale e comportamento alimentare: </a:t>
            </a:r>
            <a:br>
              <a:rPr lang="it-IT" altLang="it-IT" sz="3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del </a:t>
            </a:r>
            <a:r>
              <a:rPr lang="it-IT" altLang="it-IT" sz="3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craving</a:t>
            </a:r>
            <a:r>
              <a:rPr lang="it-IT" altLang="it-IT" sz="3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altLang="it-IT" sz="3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it-IT" altLang="it-IT" sz="3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nei pazienti prima e dopo chirurgia bariatrica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7077" y="4508500"/>
            <a:ext cx="6013937" cy="1279652"/>
          </a:xfrm>
        </p:spPr>
        <p:txBody>
          <a:bodyPr>
            <a:normAutofit fontScale="77500" lnSpcReduction="20000"/>
          </a:bodyPr>
          <a:lstStyle/>
          <a:p>
            <a:r>
              <a:rPr lang="it-IT" sz="2800" b="1" dirty="0">
                <a:solidFill>
                  <a:srgbClr val="FFC000"/>
                </a:solidFill>
              </a:rPr>
              <a:t>Schiff sami </a:t>
            </a:r>
            <a:r>
              <a:rPr lang="it-IT" sz="2800" b="1" dirty="0" err="1">
                <a:solidFill>
                  <a:srgbClr val="FFC000"/>
                </a:solidFill>
              </a:rPr>
              <a:t>psyd</a:t>
            </a:r>
            <a:r>
              <a:rPr lang="it-IT" sz="2800" b="1" dirty="0">
                <a:solidFill>
                  <a:srgbClr val="FFC000"/>
                </a:solidFill>
              </a:rPr>
              <a:t> </a:t>
            </a:r>
            <a:r>
              <a:rPr lang="it-IT" sz="2800" b="1" dirty="0" err="1">
                <a:solidFill>
                  <a:srgbClr val="FFC000"/>
                </a:solidFill>
              </a:rPr>
              <a:t>phd</a:t>
            </a:r>
            <a:endParaRPr lang="it-IT" sz="2800" b="1" dirty="0">
              <a:solidFill>
                <a:srgbClr val="FFC000"/>
              </a:solidFill>
            </a:endParaRPr>
          </a:p>
          <a:p>
            <a:endParaRPr lang="it-IT" sz="2800" b="1" dirty="0">
              <a:solidFill>
                <a:srgbClr val="FFC000"/>
              </a:solidFill>
            </a:endParaRPr>
          </a:p>
          <a:p>
            <a:r>
              <a:rPr lang="it-IT" sz="2800" b="1" dirty="0">
                <a:solidFill>
                  <a:srgbClr val="FFC000"/>
                </a:solidFill>
              </a:rPr>
              <a:t>Università degli studi di </a:t>
            </a:r>
            <a:r>
              <a:rPr lang="it-IT" sz="2800" b="1" dirty="0" err="1">
                <a:solidFill>
                  <a:srgbClr val="FFC000"/>
                </a:solidFill>
              </a:rPr>
              <a:t>padova</a:t>
            </a:r>
            <a:endParaRPr lang="it-IT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DCEFB1-48C1-A458-992A-633AE3B60ED2}"/>
              </a:ext>
            </a:extLst>
          </p:cNvPr>
          <p:cNvSpPr txBox="1"/>
          <p:nvPr/>
        </p:nvSpPr>
        <p:spPr>
          <a:xfrm>
            <a:off x="203198" y="1295400"/>
            <a:ext cx="11855881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Porubská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2006: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Maggiore attivazione dell’OFC e dell’insula in condizione di alta fame soggettiva vs. bassa sensazione di fame per immagini cibo vs. non-cibo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7BAE39-1E54-8309-BD24-D59D6715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65" y="3631417"/>
            <a:ext cx="4892642" cy="20448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B52EA7-35B3-9430-525F-8904DCF0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33" y="3429000"/>
            <a:ext cx="4558655" cy="2736024"/>
          </a:xfrm>
          <a:prstGeom prst="rect">
            <a:avLst/>
          </a:prstGeom>
        </p:spPr>
      </p:pic>
      <p:sp>
        <p:nvSpPr>
          <p:cNvPr id="6" name="Quadrato">
            <a:extLst>
              <a:ext uri="{FF2B5EF4-FFF2-40B4-BE49-F238E27FC236}">
                <a16:creationId xmlns:a16="http://schemas.microsoft.com/office/drawing/2014/main" id="{0BA4F761-CF30-19CD-722C-3AD6996CDC72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4514E051-709F-BB67-F35F-B099AE8C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4C51CE-816F-F795-872E-D99120BB9183}"/>
              </a:ext>
            </a:extLst>
          </p:cNvPr>
          <p:cNvSpPr txBox="1"/>
          <p:nvPr/>
        </p:nvSpPr>
        <p:spPr>
          <a:xfrm>
            <a:off x="5579307" y="282427"/>
            <a:ext cx="661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SYSTEM NEI SOGGETTI NORMOPESO</a:t>
            </a:r>
          </a:p>
          <a:p>
            <a:pPr>
              <a:buNone/>
            </a:pP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3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B690C-15C3-4B51-70EC-68F8265F3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ato">
            <a:extLst>
              <a:ext uri="{FF2B5EF4-FFF2-40B4-BE49-F238E27FC236}">
                <a16:creationId xmlns:a16="http://schemas.microsoft.com/office/drawing/2014/main" id="{71670157-1475-21D4-91B0-9085C87120C9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6412A7E6-62DC-9D74-CC5E-88C8B666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C09DEE-D225-6FE4-990B-44FCBD6073B1}"/>
              </a:ext>
            </a:extLst>
          </p:cNvPr>
          <p:cNvSpPr txBox="1"/>
          <p:nvPr/>
        </p:nvSpPr>
        <p:spPr>
          <a:xfrm>
            <a:off x="5579307" y="282427"/>
            <a:ext cx="661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SYSTEM NEI SOGGETTI NORMOPESO</a:t>
            </a:r>
          </a:p>
          <a:p>
            <a:pPr>
              <a:buNone/>
            </a:pP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A8C4E667-3FDC-6B32-6731-CEE1897E238A}"/>
              </a:ext>
            </a:extLst>
          </p:cNvPr>
          <p:cNvSpPr txBox="1">
            <a:spLocks/>
          </p:cNvSpPr>
          <p:nvPr/>
        </p:nvSpPr>
        <p:spPr>
          <a:xfrm>
            <a:off x="386861" y="1196975"/>
            <a:ext cx="11441723" cy="532765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Ruolo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mOFC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integra informazioni sensoriali  (es. gusto, olfatto, consistenza degli alimenti), provenienti dalle cortecce sensoriali primarie (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Rolls et. al 2005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Sensory</a:t>
            </a:r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satiety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la piacevolezza di un cibo consumato decresce rispetto alla piacevolezza per un altro cibo non consumato</a:t>
            </a:r>
            <a:r>
              <a:rPr lang="ja-JP" altLang="it-IT" sz="160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Rolls et al. 1981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Correlazione tra l</a:t>
            </a:r>
            <a:r>
              <a:rPr lang="ja-JP" altLang="it-IT" sz="160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attivazione della OFC e la sazietà senso-specifica (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Kringelbach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et al 2003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Perdita della </a:t>
            </a:r>
            <a:r>
              <a:rPr 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devaluation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al cibo consumato nelle persone con obesità (</a:t>
            </a:r>
            <a:r>
              <a:rPr lang="it-IT" altLang="it-IT" sz="1600" b="1" dirty="0" err="1">
                <a:solidFill>
                  <a:srgbClr val="000000"/>
                </a:solidFill>
                <a:latin typeface="-webkit-standard"/>
              </a:rPr>
              <a:t>Snoek</a:t>
            </a:r>
            <a:r>
              <a:rPr lang="it-IT" altLang="it-IT" sz="1600" b="1" dirty="0">
                <a:solidFill>
                  <a:srgbClr val="000000"/>
                </a:solidFill>
                <a:latin typeface="-webkit-standard"/>
              </a:rPr>
              <a:t> et al., 2004</a:t>
            </a:r>
            <a:r>
              <a:rPr lang="it-IT" altLang="it-IT" sz="1600" dirty="0">
                <a:solidFill>
                  <a:srgbClr val="000000"/>
                </a:solidFill>
                <a:latin typeface="-webkit-standard"/>
              </a:rPr>
              <a:t>)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525BE6C-C8BC-998B-D458-D50A03C3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30663"/>
            <a:ext cx="46085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1DE8F8D-A4D4-5E38-21BE-39B69B04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030664"/>
            <a:ext cx="424815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81123B8C-512D-7FB4-D450-6633B1325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78" y="0"/>
            <a:ext cx="11424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Snoek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2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25E62-FFD7-19BD-1FA2-E388FA39E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uadrato">
            <a:extLst>
              <a:ext uri="{FF2B5EF4-FFF2-40B4-BE49-F238E27FC236}">
                <a16:creationId xmlns:a16="http://schemas.microsoft.com/office/drawing/2014/main" id="{621CEDEC-3333-82DA-7366-49A03FDB077A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07976313-B271-C0B3-DF91-47964D8A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957E99-2A07-7DB1-6C29-F9ECC2FCB150}"/>
              </a:ext>
            </a:extLst>
          </p:cNvPr>
          <p:cNvSpPr txBox="1"/>
          <p:nvPr/>
        </p:nvSpPr>
        <p:spPr>
          <a:xfrm>
            <a:off x="5579307" y="282427"/>
            <a:ext cx="661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SYSTEM NEI SOGGETTI NORMOPESO</a:t>
            </a:r>
          </a:p>
          <a:p>
            <a:pPr>
              <a:buNone/>
            </a:pP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81044A-0A2A-00C5-668C-954CCD1D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95" y="2834043"/>
            <a:ext cx="4840438" cy="33133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180B3F5-3569-9C0E-0076-ACEBF5577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499" y="3663982"/>
            <a:ext cx="3821693" cy="176047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3B246A-B5BD-7E01-1A2D-7550411BF5AD}"/>
              </a:ext>
            </a:extLst>
          </p:cNvPr>
          <p:cNvSpPr txBox="1"/>
          <p:nvPr/>
        </p:nvSpPr>
        <p:spPr>
          <a:xfrm>
            <a:off x="352055" y="1282700"/>
            <a:ext cx="1083176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1" dirty="0"/>
              <a:t>Frank et al., 2012: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Maggiore attivazione dell’OFC e dell’insula in condizione di fame vs. sazietà e per cibi calorici vs. poco calorici.  Anche l’attività aree visive aumenta con la fame.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079BFAA-AA8E-05B2-A7BD-35F63C9C6348}"/>
              </a:ext>
            </a:extLst>
          </p:cNvPr>
          <p:cNvSpPr/>
          <p:nvPr/>
        </p:nvSpPr>
        <p:spPr>
          <a:xfrm>
            <a:off x="7210969" y="196365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1400" b="1" i="1" dirty="0"/>
          </a:p>
        </p:txBody>
      </p:sp>
    </p:spTree>
    <p:extLst>
      <p:ext uri="{BB962C8B-B14F-4D97-AF65-F5344CB8AC3E}">
        <p14:creationId xmlns:p14="http://schemas.microsoft.com/office/powerpoint/2010/main" val="2824339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D63E8-0CB3-CCFC-631A-328A9308D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uadrato">
            <a:extLst>
              <a:ext uri="{FF2B5EF4-FFF2-40B4-BE49-F238E27FC236}">
                <a16:creationId xmlns:a16="http://schemas.microsoft.com/office/drawing/2014/main" id="{E0B8E560-3A6B-A138-4B42-EEE5EE6DB6F9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697A13AB-41DA-A25B-EB2D-65C0D7FB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DBD56E-BAE1-AC64-4251-A12FAD3BEB25}"/>
              </a:ext>
            </a:extLst>
          </p:cNvPr>
          <p:cNvSpPr txBox="1"/>
          <p:nvPr/>
        </p:nvSpPr>
        <p:spPr>
          <a:xfrm>
            <a:off x="5579307" y="282427"/>
            <a:ext cx="661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SYSTEM NEI SOGGETTI NORMOPESO</a:t>
            </a:r>
          </a:p>
          <a:p>
            <a:pPr>
              <a:buNone/>
            </a:pP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63BB85-861B-67AC-F5F0-1C4E554F2331}"/>
              </a:ext>
            </a:extLst>
          </p:cNvPr>
          <p:cNvSpPr txBox="1"/>
          <p:nvPr/>
        </p:nvSpPr>
        <p:spPr>
          <a:xfrm>
            <a:off x="352055" y="1282700"/>
            <a:ext cx="10831760" cy="227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Laan et al., 2011</a:t>
            </a:r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In una meta-analisi di studi </a:t>
            </a:r>
            <a:r>
              <a:rPr 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fMRI</a:t>
            </a:r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 confermato che: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regioni cerebrali più frequentemente attivate in risposta alla visione di immagini di cibo sono: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giro fusiforme posteriore bilaterale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corteccia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orbitofrontale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laterale sinistra (OFC)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l’insula media sinistra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modulava la risposta alle immagini di cibo nell’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amigdala destra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 nella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OFC laterale sinistra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mentre il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contenuto energetico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delle immagini cibo modulava la risposta nell’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ipotalamo/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striatum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ventrale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it-IT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08C7743-E171-7C06-8932-5409986CA1D4}"/>
              </a:ext>
            </a:extLst>
          </p:cNvPr>
          <p:cNvSpPr/>
          <p:nvPr/>
        </p:nvSpPr>
        <p:spPr>
          <a:xfrm>
            <a:off x="7210969" y="196365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1400" b="1" i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CB01477-F841-AE26-1462-7255EDB3E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42" y="3447547"/>
            <a:ext cx="5044440" cy="28268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5F6A3DE-C189-2DA3-CD8B-F4E22D13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427" y="3429000"/>
            <a:ext cx="5044440" cy="28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74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AE96D-E52B-EF30-7FED-C6D61472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ato">
            <a:extLst>
              <a:ext uri="{FF2B5EF4-FFF2-40B4-BE49-F238E27FC236}">
                <a16:creationId xmlns:a16="http://schemas.microsoft.com/office/drawing/2014/main" id="{F589B015-6C5D-AFE0-DCD6-76DE3B38176F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99728C16-FB63-5539-653B-5BACAFF5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7F6918-9A20-B3DA-1ADF-BE9DFAC08917}"/>
              </a:ext>
            </a:extLst>
          </p:cNvPr>
          <p:cNvSpPr txBox="1"/>
          <p:nvPr/>
        </p:nvSpPr>
        <p:spPr>
          <a:xfrm>
            <a:off x="5579307" y="282427"/>
            <a:ext cx="661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SYSTEM NEI SOGGETTI NORMOPESO</a:t>
            </a:r>
          </a:p>
          <a:p>
            <a:pPr>
              <a:buNone/>
            </a:pP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3063E3-3630-F13A-AA32-5FB319CD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80"/>
          <a:stretch/>
        </p:blipFill>
        <p:spPr>
          <a:xfrm>
            <a:off x="3067493" y="4645181"/>
            <a:ext cx="2151333" cy="15747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7D47F49-1B28-18E7-C470-A572F568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"/>
          <a:stretch/>
        </p:blipFill>
        <p:spPr>
          <a:xfrm>
            <a:off x="765433" y="2571714"/>
            <a:ext cx="3511626" cy="15747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6886FD-4A49-270A-E788-3FAF1E8EB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220"/>
          <a:stretch/>
        </p:blipFill>
        <p:spPr>
          <a:xfrm>
            <a:off x="234636" y="4645181"/>
            <a:ext cx="2555456" cy="151696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5BE7B9-1F52-F4B9-20AB-4DE3BF4398CB}"/>
              </a:ext>
            </a:extLst>
          </p:cNvPr>
          <p:cNvSpPr txBox="1"/>
          <p:nvPr/>
        </p:nvSpPr>
        <p:spPr>
          <a:xfrm>
            <a:off x="165100" y="1308100"/>
            <a:ext cx="4934438" cy="9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i="1" dirty="0"/>
              <a:t>Wagner et al., 2012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Maggiore attivazione dell’OFC e dello striato  in “</a:t>
            </a:r>
            <a:r>
              <a:rPr lang="en-GB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Cronic</a:t>
            </a:r>
            <a:r>
              <a:rPr lang="it-IT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dieters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durante “Negative mood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induction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per immagini cibo vs. neutre.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8084231-02F4-B6F8-000E-5C5EBCAF3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878" y="3976570"/>
            <a:ext cx="5686605" cy="238017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264574D-A94C-6903-0404-CF6D42F0787D}"/>
              </a:ext>
            </a:extLst>
          </p:cNvPr>
          <p:cNvSpPr txBox="1"/>
          <p:nvPr/>
        </p:nvSpPr>
        <p:spPr>
          <a:xfrm>
            <a:off x="5802923" y="1333500"/>
            <a:ext cx="5439508" cy="102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600" b="1" i="1" dirty="0"/>
              <a:t>Greer et al., 2015: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Minore attivazione dell’OFC e maggiore attività della ACC e dell’insula e maggiore risposta dell’Amigdala nei soggetti con deprivazione di sonno.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FFF0645-D9ED-FF5D-9412-7215EC05C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086" y="2505645"/>
            <a:ext cx="3818526" cy="15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2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ato">
            <a:extLst>
              <a:ext uri="{FF2B5EF4-FFF2-40B4-BE49-F238E27FC236}">
                <a16:creationId xmlns:a16="http://schemas.microsoft.com/office/drawing/2014/main" id="{C0419D94-E6E8-FCDE-7222-2B9FDFB0143B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22AAE6D5-1636-C991-F944-E4694A1B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0249BC-E2BE-8724-7512-45ED710A8E3B}"/>
              </a:ext>
            </a:extLst>
          </p:cNvPr>
          <p:cNvSpPr txBox="1"/>
          <p:nvPr/>
        </p:nvSpPr>
        <p:spPr>
          <a:xfrm>
            <a:off x="5579307" y="282427"/>
            <a:ext cx="661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PREDIZIONE DEL COMPORTAMENTO ALIMENTARE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23FC58-0D42-4596-0DFC-91CC32131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859" y="1988820"/>
            <a:ext cx="5579905" cy="38032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A177EC-2F42-993F-AA4A-7C4FD23D4719}"/>
              </a:ext>
            </a:extLst>
          </p:cNvPr>
          <p:cNvSpPr txBox="1"/>
          <p:nvPr/>
        </p:nvSpPr>
        <p:spPr>
          <a:xfrm>
            <a:off x="207697" y="1590831"/>
            <a:ext cx="5090160" cy="564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b="1" i="1" dirty="0"/>
              <a:t>Lawrence et al., 2012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Gli autori mostrano che, in un gruppo di donne, la risposta a stimoli alimentari del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NAcc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predice il consumo immediato di snack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 non correlava con la fame percepita soggettivamente.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contrario, la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reattività agli stimoli alimentari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nella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corteccia prefrontale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ventromediale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era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associata alla fame o all’appetito soggettivo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al consumo effettivo di cibo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NB: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Dissociazione dell’attività cerebrale associata al consumo  da l’esperienza soggettiva di fame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4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E1B6AE8-C9AF-5397-FD39-E1D4BD87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5" y="4090086"/>
            <a:ext cx="6227586" cy="20996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B76DCE-B9D2-F54B-3211-B81738FAE788}"/>
              </a:ext>
            </a:extLst>
          </p:cNvPr>
          <p:cNvSpPr txBox="1"/>
          <p:nvPr/>
        </p:nvSpPr>
        <p:spPr>
          <a:xfrm>
            <a:off x="317307" y="1081249"/>
            <a:ext cx="5778693" cy="300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Yokum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Stice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A) Mostrano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 attivazione nella 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vlPFC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sinistra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durante l’osservazione di immagini di cibi appetitosi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 l’istruzione di pensare ai costi a lungo termine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del consumo del cibo mostrato, rispetto all’istruzione di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immaginare di mangiare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il cibo mostrato; e B)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 l’istruzione di pensare ai benefici a lungo termine del non mangiare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il cibo mostrato, rispetto all’istruzione di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immaginare di mangiare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il cibo mostrato.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Quadrato">
            <a:extLst>
              <a:ext uri="{FF2B5EF4-FFF2-40B4-BE49-F238E27FC236}">
                <a16:creationId xmlns:a16="http://schemas.microsoft.com/office/drawing/2014/main" id="{8A24C1CF-BD9D-4BAC-A74F-D42DD4E7138B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15CD5C84-7980-BDCE-04F0-5A42157EA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729D439-3F9C-497D-068F-FFEABBFCF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389" y="4090086"/>
            <a:ext cx="2460228" cy="213816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7317E4C7-2E22-2461-CF28-CF7E6D396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9152A-B476-5F81-DDC4-0FDC727385F4}"/>
              </a:ext>
            </a:extLst>
          </p:cNvPr>
          <p:cNvSpPr txBox="1"/>
          <p:nvPr/>
        </p:nvSpPr>
        <p:spPr>
          <a:xfrm>
            <a:off x="6479931" y="1205757"/>
            <a:ext cx="5394762" cy="1531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Lopez et al., 2017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Il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rapporto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 l’attività delle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aree del controllo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quella del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prediva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capacità dei soggetti a dieta di controllare il proprio comportamento alimentare nella settimana successiva. 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8A9A895D-FE96-6E68-18DC-A25DD3BC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198B5C1-DC39-AE5F-A961-13FE9924B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617" y="4051555"/>
            <a:ext cx="2753992" cy="213816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CD08A20-BA18-A2D2-8611-A91E9B763ADE}"/>
              </a:ext>
            </a:extLst>
          </p:cNvPr>
          <p:cNvSpPr txBox="1"/>
          <p:nvPr/>
        </p:nvSpPr>
        <p:spPr>
          <a:xfrm>
            <a:off x="5579307" y="282427"/>
            <a:ext cx="661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PREDIZIONE DEL COMPORTAMENTO ALIMENTARE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0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E9003-B605-215F-9724-22815B846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CCE418CA-09BD-0B5B-D67D-F550B92BDFBB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77996046-8254-B52E-EA62-1D106D3DA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2BEC8F6-69C2-361F-1EDF-A54A0DFF7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172E8D2D-C18C-8CA3-7E31-5AA0E254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E1BC85-82F4-D816-7511-C5D6CDD9023C}"/>
              </a:ext>
            </a:extLst>
          </p:cNvPr>
          <p:cNvSpPr txBox="1"/>
          <p:nvPr/>
        </p:nvSpPr>
        <p:spPr>
          <a:xfrm>
            <a:off x="8278544" y="282427"/>
            <a:ext cx="661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E BMI 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AD005E-AB5C-03A5-3193-F35EA4AA0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314700"/>
            <a:ext cx="2986908" cy="295040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8DEF46C-A9DD-4DC8-0054-B104B7B5CB8A}"/>
              </a:ext>
            </a:extLst>
          </p:cNvPr>
          <p:cNvSpPr/>
          <p:nvPr/>
        </p:nvSpPr>
        <p:spPr>
          <a:xfrm>
            <a:off x="1379678" y="2663228"/>
            <a:ext cx="18798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i="1" dirty="0" err="1"/>
              <a:t>Killgore</a:t>
            </a:r>
            <a:r>
              <a:rPr lang="it-IT" sz="1600" b="1" i="1" dirty="0"/>
              <a:t> et al., 2013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079B65-BAA8-018D-5AC5-2C12EA04A3EA}"/>
              </a:ext>
            </a:extLst>
          </p:cNvPr>
          <p:cNvSpPr txBox="1"/>
          <p:nvPr/>
        </p:nvSpPr>
        <p:spPr>
          <a:xfrm>
            <a:off x="203199" y="1143534"/>
            <a:ext cx="3212393" cy="12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500" dirty="0"/>
              <a:t>Lo stato motivazionale correla con l’attività dell’insula, della </a:t>
            </a:r>
            <a:r>
              <a:rPr lang="it-IT" sz="1500" dirty="0" err="1"/>
              <a:t>Amy</a:t>
            </a:r>
            <a:r>
              <a:rPr lang="it-IT" sz="1500" dirty="0"/>
              <a:t> e della </a:t>
            </a:r>
            <a:r>
              <a:rPr lang="it-IT" sz="1500" dirty="0" err="1"/>
              <a:t>mOFC</a:t>
            </a:r>
            <a:r>
              <a:rPr lang="it-IT" sz="1500" dirty="0"/>
              <a:t>. L’attività di queste aree predice il BMI </a:t>
            </a:r>
            <a:r>
              <a:rPr lang="it-IT" sz="1500" dirty="0" err="1"/>
              <a:t>nelledonne</a:t>
            </a:r>
            <a:r>
              <a:rPr lang="it-IT" sz="1500" dirty="0"/>
              <a:t> ma non nei maschi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086903A-7186-D3F3-BEE9-E10AE2D61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493"/>
          <a:stretch/>
        </p:blipFill>
        <p:spPr>
          <a:xfrm>
            <a:off x="4070333" y="2290370"/>
            <a:ext cx="2824642" cy="21244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B683F89-80FC-465A-40D5-BF8F47D6A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14"/>
          <a:stretch/>
        </p:blipFill>
        <p:spPr>
          <a:xfrm>
            <a:off x="3803255" y="4271871"/>
            <a:ext cx="2824642" cy="2060086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BB34BFC-A443-F3D6-E6B9-0F6254526FB6}"/>
              </a:ext>
            </a:extLst>
          </p:cNvPr>
          <p:cNvSpPr/>
          <p:nvPr/>
        </p:nvSpPr>
        <p:spPr>
          <a:xfrm>
            <a:off x="5706062" y="1842430"/>
            <a:ext cx="1627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i="1" dirty="0" err="1"/>
              <a:t>Stice</a:t>
            </a:r>
            <a:r>
              <a:rPr lang="it-IT" sz="1600" b="1" i="1" dirty="0"/>
              <a:t> et al., 2009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B7ED627-0634-4130-F682-F743F2405609}"/>
              </a:ext>
            </a:extLst>
          </p:cNvPr>
          <p:cNvSpPr txBox="1"/>
          <p:nvPr/>
        </p:nvSpPr>
        <p:spPr>
          <a:xfrm>
            <a:off x="3747326" y="1143534"/>
            <a:ext cx="3373564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500" dirty="0"/>
              <a:t>L’attività del </a:t>
            </a:r>
            <a:r>
              <a:rPr lang="it-IT" sz="1500" dirty="0" err="1"/>
              <a:t>Putamen</a:t>
            </a:r>
            <a:r>
              <a:rPr lang="it-IT" sz="1500" dirty="0"/>
              <a:t> e della OFC correla col BMI.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07F6D3E-E188-FBE8-9A76-DCAF18560D9F}"/>
              </a:ext>
            </a:extLst>
          </p:cNvPr>
          <p:cNvSpPr txBox="1"/>
          <p:nvPr/>
        </p:nvSpPr>
        <p:spPr>
          <a:xfrm>
            <a:off x="7226708" y="1143534"/>
            <a:ext cx="4386171" cy="12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500" dirty="0"/>
              <a:t>Le varianti alleliche dei gene che codifica per i recettori della DRD2 predicono in modo differente le variazioni di peso a distanza di un anno.</a:t>
            </a:r>
          </a:p>
          <a:p>
            <a:pPr>
              <a:lnSpc>
                <a:spcPct val="130000"/>
              </a:lnSpc>
            </a:pPr>
            <a:endParaRPr lang="it-IT" sz="15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29A9DD4-04EB-EF40-9950-6A8731951270}"/>
              </a:ext>
            </a:extLst>
          </p:cNvPr>
          <p:cNvSpPr/>
          <p:nvPr/>
        </p:nvSpPr>
        <p:spPr>
          <a:xfrm>
            <a:off x="9985122" y="2180984"/>
            <a:ext cx="1627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i="1" dirty="0" err="1"/>
              <a:t>Stice</a:t>
            </a:r>
            <a:r>
              <a:rPr lang="it-IT" sz="1600" b="1" i="1" dirty="0"/>
              <a:t> et al., 2009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18C899B-45E6-0014-BBF7-D337BAD71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212"/>
          <a:stretch/>
        </p:blipFill>
        <p:spPr>
          <a:xfrm>
            <a:off x="7851184" y="2663228"/>
            <a:ext cx="2938736" cy="200326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E8A7018-49FE-785D-FB0B-152C29065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22"/>
          <a:stretch/>
        </p:blipFill>
        <p:spPr>
          <a:xfrm>
            <a:off x="7362250" y="4452254"/>
            <a:ext cx="3427670" cy="19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8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67A88-E840-0E9D-AF26-3B7F2FAF9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34C439D9-D088-2BF2-AA86-8DD2A0B3DF32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9F501E9C-C67A-B42E-928F-041226D2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4510C1E-82F5-32E7-8A30-84F02055A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71D7816-1877-E590-64D0-497F144E8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1F9B54-3B45-C1C6-9A66-79A5B29C352F}"/>
              </a:ext>
            </a:extLst>
          </p:cNvPr>
          <p:cNvSpPr txBox="1"/>
          <p:nvPr/>
        </p:nvSpPr>
        <p:spPr>
          <a:xfrm>
            <a:off x="8278544" y="282427"/>
            <a:ext cx="661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E BMI 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FAB8CEB-2C73-E001-02FD-CCC9F8596EA1}"/>
              </a:ext>
            </a:extLst>
          </p:cNvPr>
          <p:cNvSpPr/>
          <p:nvPr/>
        </p:nvSpPr>
        <p:spPr>
          <a:xfrm>
            <a:off x="4173725" y="6110183"/>
            <a:ext cx="157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i="1" dirty="0" err="1"/>
              <a:t>Stice</a:t>
            </a:r>
            <a:r>
              <a:rPr lang="it-IT" sz="1600" b="1" i="1" dirty="0"/>
              <a:t> et al., 2010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ECA06DF-F2C5-74BA-F44E-9C9B35219881}"/>
              </a:ext>
            </a:extLst>
          </p:cNvPr>
          <p:cNvSpPr txBox="1"/>
          <p:nvPr/>
        </p:nvSpPr>
        <p:spPr>
          <a:xfrm>
            <a:off x="495696" y="889331"/>
            <a:ext cx="11562954" cy="2268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Donne che hanno aumentato di peso nel corso di un periodo di sei mesi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hanno mostrato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riduzione della risposta striatale al consumo di cibi appetibili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rispetto alle donne con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peso stabile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bassa reattività del circuito della ricompensa dopaminergica (DA)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all’assunzione di cibo potrebbe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aumentare il rischio di iperalimentazione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 che tale iperalimentazione comporti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un’ulteriore attenuazione della reattività del circuito della ricompensa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incrementando così il rischio di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ulteriore aumento di peso in modo progressivo e auto-alimentato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DC3787-B81F-D584-DB57-15085F9F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610" y="3471651"/>
            <a:ext cx="3924963" cy="24491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AC2D19-C22B-A8E0-5EC2-8171FFC92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173" y="3661070"/>
            <a:ext cx="4564256" cy="24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17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BCEFD6-9F84-49F3-737C-48D89C6D5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66" y="2452312"/>
            <a:ext cx="4440029" cy="383618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91101F-BF22-9C61-69E0-BE908D049020}"/>
              </a:ext>
            </a:extLst>
          </p:cNvPr>
          <p:cNvSpPr txBox="1"/>
          <p:nvPr/>
        </p:nvSpPr>
        <p:spPr>
          <a:xfrm>
            <a:off x="97774" y="1099062"/>
            <a:ext cx="5728970" cy="11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/>
              <a:t>L’attività delle DLPFC di sinistra dopo un pasto è  minore dei soggetti obesi rispetto a quelli normopeso.</a:t>
            </a:r>
          </a:p>
          <a:p>
            <a:pPr>
              <a:lnSpc>
                <a:spcPct val="130000"/>
              </a:lnSpc>
            </a:pPr>
            <a:r>
              <a:rPr lang="it-IT" dirty="0"/>
              <a:t> 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069E6AB-EB03-D025-2ECE-C30FB2160031}"/>
              </a:ext>
            </a:extLst>
          </p:cNvPr>
          <p:cNvSpPr/>
          <p:nvPr/>
        </p:nvSpPr>
        <p:spPr>
          <a:xfrm>
            <a:off x="6681436" y="1099062"/>
            <a:ext cx="4922697" cy="5594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i="1" dirty="0" err="1"/>
              <a:t>Reward</a:t>
            </a:r>
            <a:r>
              <a:rPr lang="it-IT" sz="1600" b="1" i="1" dirty="0"/>
              <a:t> sensitivity</a:t>
            </a:r>
            <a:endParaRPr lang="it-IT" sz="1600" dirty="0"/>
          </a:p>
          <a:p>
            <a:pPr>
              <a:lnSpc>
                <a:spcPct val="150000"/>
              </a:lnSpc>
            </a:pPr>
            <a:r>
              <a:rPr lang="it-IT" sz="1600" dirty="0"/>
              <a:t>Le </a:t>
            </a:r>
            <a:r>
              <a:rPr lang="it-IT" sz="1600" b="1" dirty="0"/>
              <a:t>aree della corteccia prefrontale </a:t>
            </a:r>
            <a:r>
              <a:rPr lang="it-IT" sz="1600" dirty="0"/>
              <a:t>legate ai processi di </a:t>
            </a:r>
            <a:r>
              <a:rPr lang="it-IT" sz="1600" b="1" dirty="0"/>
              <a:t>valutazione di stimoli gratificanti</a:t>
            </a:r>
            <a:r>
              <a:rPr lang="it-IT" sz="1600" dirty="0"/>
              <a:t>, appaiono </a:t>
            </a:r>
            <a:r>
              <a:rPr lang="it-IT" sz="1600" b="1" dirty="0"/>
              <a:t>più attivate in risposta a immagini di cibo </a:t>
            </a:r>
            <a:r>
              <a:rPr lang="it-IT" sz="1600" dirty="0"/>
              <a:t>in soggetti obesi. </a:t>
            </a:r>
          </a:p>
          <a:p>
            <a:pPr>
              <a:lnSpc>
                <a:spcPct val="150000"/>
              </a:lnSpc>
            </a:pPr>
            <a:endParaRPr lang="it-IT" sz="1600" dirty="0"/>
          </a:p>
          <a:p>
            <a:pPr>
              <a:lnSpc>
                <a:spcPct val="150000"/>
              </a:lnSpc>
            </a:pPr>
            <a:endParaRPr lang="it-IT" sz="1600" dirty="0"/>
          </a:p>
          <a:p>
            <a:pPr>
              <a:lnSpc>
                <a:spcPct val="150000"/>
              </a:lnSpc>
            </a:pPr>
            <a:r>
              <a:rPr lang="it-IT" sz="1600" b="1" i="1" dirty="0" err="1"/>
              <a:t>Reduced</a:t>
            </a:r>
            <a:r>
              <a:rPr lang="it-IT" sz="1600" b="1" i="1" dirty="0"/>
              <a:t> cognitive control</a:t>
            </a:r>
          </a:p>
          <a:p>
            <a:pPr>
              <a:lnSpc>
                <a:spcPct val="150000"/>
              </a:lnSpc>
            </a:pPr>
            <a:r>
              <a:rPr lang="it-IT" sz="1600" dirty="0"/>
              <a:t>Ridotta attivazione nelle regioni associate al controllo cognitivo e alla consapevolezza enterocettiva e </a:t>
            </a:r>
            <a:r>
              <a:rPr lang="it-IT" sz="1600" dirty="0" err="1"/>
              <a:t>somatosensoriale</a:t>
            </a:r>
            <a:r>
              <a:rPr lang="it-IT" sz="1600" dirty="0"/>
              <a:t>, indica un sistema di controllo indebolito, in combinazione con iposensibilità ai segnali di sazietà e disagio dopo aver mangiato in coloro che sono inclini a mangiare troppo.</a:t>
            </a:r>
          </a:p>
          <a:p>
            <a:pPr>
              <a:lnSpc>
                <a:spcPct val="150000"/>
              </a:lnSpc>
            </a:pPr>
            <a:endParaRPr lang="it-IT" sz="1600" dirty="0"/>
          </a:p>
          <a:p>
            <a:pPr>
              <a:lnSpc>
                <a:spcPct val="150000"/>
              </a:lnSpc>
            </a:pPr>
            <a:endParaRPr lang="it-IT" sz="1600" dirty="0"/>
          </a:p>
        </p:txBody>
      </p:sp>
      <p:sp>
        <p:nvSpPr>
          <p:cNvPr id="6" name="Quadrato">
            <a:extLst>
              <a:ext uri="{FF2B5EF4-FFF2-40B4-BE49-F238E27FC236}">
                <a16:creationId xmlns:a16="http://schemas.microsoft.com/office/drawing/2014/main" id="{CCA6C4E5-E2F6-E1C1-C32C-2FCD7B5CD769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C834B525-E7FB-A657-8F47-4D48FAC6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251682-34B9-3E5C-2594-CDA2C3293A75}"/>
              </a:ext>
            </a:extLst>
          </p:cNvPr>
          <p:cNvSpPr txBox="1"/>
          <p:nvPr/>
        </p:nvSpPr>
        <p:spPr>
          <a:xfrm>
            <a:off x="8278544" y="282427"/>
            <a:ext cx="661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REWARD E OBESITA’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C1BC6B-B835-359C-3A61-F20D79C6E85E}"/>
              </a:ext>
            </a:extLst>
          </p:cNvPr>
          <p:cNvSpPr txBox="1"/>
          <p:nvPr/>
        </p:nvSpPr>
        <p:spPr>
          <a:xfrm>
            <a:off x="6681437" y="6151158"/>
            <a:ext cx="745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4C0CCD-112E-6E69-04BE-A9EBDCA52A0A}"/>
              </a:ext>
            </a:extLst>
          </p:cNvPr>
          <p:cNvSpPr txBox="1"/>
          <p:nvPr/>
        </p:nvSpPr>
        <p:spPr>
          <a:xfrm>
            <a:off x="3517884" y="1873248"/>
            <a:ext cx="2308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 err="1"/>
              <a:t>Killgore</a:t>
            </a:r>
            <a:r>
              <a:rPr lang="it-IT" sz="1800" b="1" i="1" dirty="0"/>
              <a:t> et al., 2013</a:t>
            </a:r>
          </a:p>
        </p:txBody>
      </p:sp>
    </p:spTree>
    <p:extLst>
      <p:ext uri="{BB962C8B-B14F-4D97-AF65-F5344CB8AC3E}">
        <p14:creationId xmlns:p14="http://schemas.microsoft.com/office/powerpoint/2010/main" val="251831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D05866E-9462-E69B-B9D9-1C5A485D0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30" y="789881"/>
            <a:ext cx="10902400" cy="58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Perché mangiamo e definizione di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craving</a:t>
            </a: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Meccanismi neurali di regolazione del comportamento alimentare: Sistema edonico vs omeostatico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Cosa è la risonanza magnetica funzionale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fMRI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craving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reward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system in soggetti normopeso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Quali differenze funzionali si rilevano nei soggetti con obesità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Dopo chirurgia bariatrica come si modificano i circuiti cerebrali del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reward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e del controllo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Quali ruolo predittivo hanno delle tecniche di neuroimaging per la pratica clinica</a:t>
            </a:r>
          </a:p>
        </p:txBody>
      </p:sp>
      <p:sp>
        <p:nvSpPr>
          <p:cNvPr id="7" name="Quadrato">
            <a:extLst>
              <a:ext uri="{FF2B5EF4-FFF2-40B4-BE49-F238E27FC236}">
                <a16:creationId xmlns:a16="http://schemas.microsoft.com/office/drawing/2014/main" id="{C121365D-96EB-9886-8EE6-C635995B532C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23195828-6EF8-7EF1-D49F-6AB200F4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80C441-8F21-D9A7-5F57-DEE50AE1B236}"/>
              </a:ext>
            </a:extLst>
          </p:cNvPr>
          <p:cNvSpPr txBox="1"/>
          <p:nvPr/>
        </p:nvSpPr>
        <p:spPr>
          <a:xfrm>
            <a:off x="7656340" y="2618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OBIETTIVI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BE622-3431-765D-B6A8-FA00A27BF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uadrato">
            <a:extLst>
              <a:ext uri="{FF2B5EF4-FFF2-40B4-BE49-F238E27FC236}">
                <a16:creationId xmlns:a16="http://schemas.microsoft.com/office/drawing/2014/main" id="{6D204205-0C4F-F223-CFDE-74D83202D194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4D03BD1F-7262-8A2D-7F03-4747F29F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0CD59C-B7C2-FAFC-5EE1-8F843AAE0F45}"/>
              </a:ext>
            </a:extLst>
          </p:cNvPr>
          <p:cNvSpPr txBox="1"/>
          <p:nvPr/>
        </p:nvSpPr>
        <p:spPr>
          <a:xfrm>
            <a:off x="7101667" y="253873"/>
            <a:ext cx="661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REWARD E CHIRURGIA BARIATRICA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FF3069-9BE3-4A7D-87A3-AB2B963E8084}"/>
              </a:ext>
            </a:extLst>
          </p:cNvPr>
          <p:cNvSpPr txBox="1"/>
          <p:nvPr/>
        </p:nvSpPr>
        <p:spPr>
          <a:xfrm>
            <a:off x="6681437" y="6151158"/>
            <a:ext cx="745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82E77F0-E84A-8AAB-4844-D55FE5503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095" y="3852052"/>
            <a:ext cx="4751070" cy="294543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47A953-5B74-5EE7-A045-A45B5ACAD08D}"/>
              </a:ext>
            </a:extLst>
          </p:cNvPr>
          <p:cNvSpPr txBox="1"/>
          <p:nvPr/>
        </p:nvSpPr>
        <p:spPr>
          <a:xfrm>
            <a:off x="422909" y="1184010"/>
            <a:ext cx="11768853" cy="300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600" b="1" dirty="0" err="1"/>
              <a:t>Scholtz</a:t>
            </a:r>
            <a:r>
              <a:rPr lang="it-IT" sz="1600" b="1" dirty="0"/>
              <a:t> et al., 2013</a:t>
            </a:r>
            <a:r>
              <a:rPr lang="it-IT" sz="1400" b="1" dirty="0"/>
              <a:t>: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Minore attivazione nei sistemi cerebrali della ricompensa, in particolare per i cibi ad alto contenuto calorico, inclusa la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corteccia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orbitofrontale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l’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amigdala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 caudato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l’ippocampo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pazienti RYGB rispetto ai pazienti sottoposti a bendaggio gastrico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era associato a una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minore palatabilità e attrattiva dei cibi ad alto contenuto calorico 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a comportamenti alimentari più salutari, incluso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minore consumo di grassi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nei pazienti RYGB rispetto ai pazienti BAND e/o ai controlli non operati con BMI corrispondente.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Queste differenze non erano spiegate da variazioni della fame o da tratti psicologici, ma erano associati gli ormoni gastrointestinali plasmatici anoressigeni GLP-1 e PYY, gli acidi biliari plasmatici e i sintomi della sindrome da dumping erano aumentati nei pazienti RYGB.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3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71BEB-5D79-7FBC-0E7D-47655148E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uadrato">
            <a:extLst>
              <a:ext uri="{FF2B5EF4-FFF2-40B4-BE49-F238E27FC236}">
                <a16:creationId xmlns:a16="http://schemas.microsoft.com/office/drawing/2014/main" id="{1E448F51-A64E-D230-6B27-B9CD0968AF96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D320D7E2-337E-D7EE-9EA2-C2734352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90D759-9604-15E8-5BA1-11272772F2FB}"/>
              </a:ext>
            </a:extLst>
          </p:cNvPr>
          <p:cNvSpPr txBox="1"/>
          <p:nvPr/>
        </p:nvSpPr>
        <p:spPr>
          <a:xfrm>
            <a:off x="5123864" y="4094466"/>
            <a:ext cx="745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HCF vs LCF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D0C6AA-E577-1872-AFCF-2B7D273D3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43" y="2251638"/>
            <a:ext cx="2760355" cy="19563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CA8BDD7-DFD0-ACFF-F8EF-1E370493B0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4716"/>
          <a:stretch>
            <a:fillRect/>
          </a:stretch>
        </p:blipFill>
        <p:spPr>
          <a:xfrm>
            <a:off x="4393565" y="2397116"/>
            <a:ext cx="3168650" cy="16654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FD4A252-5996-4B84-D2E6-128DADD0F0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569"/>
          <a:stretch>
            <a:fillRect/>
          </a:stretch>
        </p:blipFill>
        <p:spPr>
          <a:xfrm>
            <a:off x="8190073" y="2295041"/>
            <a:ext cx="3394421" cy="20656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CD6C9C5-5CD0-DEA3-E65D-1B39A22EA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056" y="4598348"/>
            <a:ext cx="6441668" cy="206564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F8F0F6-C261-EA34-DD42-75981E463CC4}"/>
              </a:ext>
            </a:extLst>
          </p:cNvPr>
          <p:cNvSpPr txBox="1"/>
          <p:nvPr/>
        </p:nvSpPr>
        <p:spPr>
          <a:xfrm>
            <a:off x="102870" y="1111853"/>
            <a:ext cx="11750040" cy="79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1600" b="1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Faulconbridg</a:t>
            </a:r>
            <a:r>
              <a:rPr lang="it-IT" sz="16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2016: </a:t>
            </a:r>
            <a:r>
              <a:rPr lang="it-IT" sz="1600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studio suggerisce che la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VTA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come sito critico per modulare i cambiamenti post-chirurgici nella preferenza per cibi altamente appetibili e suggeriscono un ruolo della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grelina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come potenziale fattore da approfondire ulteriormente.</a:t>
            </a:r>
            <a:endParaRPr lang="it-IT" sz="1600" b="1" dirty="0">
              <a:solidFill>
                <a:srgbClr val="231F2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A3FFA3-A738-51A5-040D-06AC7E30F4AB}"/>
              </a:ext>
            </a:extLst>
          </p:cNvPr>
          <p:cNvSpPr txBox="1"/>
          <p:nvPr/>
        </p:nvSpPr>
        <p:spPr>
          <a:xfrm>
            <a:off x="7101667" y="253873"/>
            <a:ext cx="661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REWARD E CHIRURGIA BARIATRICA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91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5EC12-C098-C984-A1DD-C83C1EDAB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uadrato">
            <a:extLst>
              <a:ext uri="{FF2B5EF4-FFF2-40B4-BE49-F238E27FC236}">
                <a16:creationId xmlns:a16="http://schemas.microsoft.com/office/drawing/2014/main" id="{664D680B-52F8-C656-591E-24B45FD52C2B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2B6490E5-2D5C-2567-F7E0-427D6B64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4F54DC8-E1B5-E844-9F54-E0610077E207}"/>
              </a:ext>
            </a:extLst>
          </p:cNvPr>
          <p:cNvSpPr txBox="1"/>
          <p:nvPr/>
        </p:nvSpPr>
        <p:spPr>
          <a:xfrm>
            <a:off x="102870" y="1111853"/>
            <a:ext cx="11750040" cy="300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600" b="1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Holsen</a:t>
            </a:r>
            <a:r>
              <a:rPr lang="it-IT" sz="16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it-IT" sz="16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al., 2018: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questo studio, 18 pazienti in attesa di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sleeve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gastrectomy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(SG)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sono stati sottoposti a </a:t>
            </a:r>
            <a:r>
              <a:rPr lang="it-IT" alt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fMRI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basale (prima dell’intervento) con un paradigma in cui veniva richiesto di regolare il desiderio per cibi palatabili (“</a:t>
            </a:r>
            <a:r>
              <a:rPr lang="it-IT" altLang="it-IT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 for </a:t>
            </a:r>
            <a:r>
              <a:rPr lang="it-IT" altLang="it-IT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palatable</a:t>
            </a:r>
            <a:r>
              <a:rPr lang="it-IT" altLang="it-IT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food </a:t>
            </a:r>
            <a:r>
              <a:rPr lang="it-IT" altLang="it-IT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it-IT" altLang="it-IT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”). 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Risultati: l’attività basale nell’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nucleus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NAcc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 nell’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ipotalamo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durante la condizione di “desire for </a:t>
            </a:r>
            <a:r>
              <a:rPr lang="it-IT" alt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palatable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food </a:t>
            </a:r>
            <a:r>
              <a:rPr lang="it-IT" alt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enhancement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(cioè quando il desiderio veniva amplificato) prediceva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percentuale di perdita di peso totale (%TWL) a 12 mesi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Importante: questa predizione era migliore rispetto a quella fornita da variabili comportamentali o ormonali basali, che 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avevano significatività predittiva nello stesso studio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48039E-3F53-4736-3C2F-D89992187D19}"/>
              </a:ext>
            </a:extLst>
          </p:cNvPr>
          <p:cNvSpPr txBox="1"/>
          <p:nvPr/>
        </p:nvSpPr>
        <p:spPr>
          <a:xfrm>
            <a:off x="6400912" y="261811"/>
            <a:ext cx="661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CHIRURGIA BARIATRICA E VALORE PREDITTIVO DELLA </a:t>
            </a:r>
            <a:r>
              <a:rPr lang="it-IT" b="1" dirty="0" err="1">
                <a:solidFill>
                  <a:schemeClr val="bg1"/>
                </a:solidFill>
              </a:rPr>
              <a:t>fMRI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33C69D6-D3F9-791F-D2C2-18EAF80D9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507" y="3852952"/>
            <a:ext cx="5312637" cy="2610520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FB012CF1-C2AA-E381-07AB-DA6AF33E3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02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ED3C6-156F-7146-6353-EB66CD9B7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uadrato">
            <a:extLst>
              <a:ext uri="{FF2B5EF4-FFF2-40B4-BE49-F238E27FC236}">
                <a16:creationId xmlns:a16="http://schemas.microsoft.com/office/drawing/2014/main" id="{CE440574-06BE-6788-C2BA-031E451699F4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904D1768-FA23-9BEB-4FC3-4253F41F4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1778F5-C889-F8C5-F378-7C959E78C37D}"/>
              </a:ext>
            </a:extLst>
          </p:cNvPr>
          <p:cNvSpPr txBox="1"/>
          <p:nvPr/>
        </p:nvSpPr>
        <p:spPr>
          <a:xfrm>
            <a:off x="102870" y="1111853"/>
            <a:ext cx="11750040" cy="5594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Gli studi di risonanza magnetica funzionale hanno evidenziato un ruolo delle regioni corticali e sottocorticali legati all’elaborazione della ricompensa nel guidare il comportamento alimentare.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231F2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L’attivazione di tali aree è modulata anche dallo stato psicofisiologico; umore deflesso, stresso deprivazione di sonno.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L’intensità di tali attivazioni predice il consumo di cibo e il guadagno di peso.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Sull’altro fronte anche la minore attivazione delle aree del controllo prefrontale e delle regioni </a:t>
            </a:r>
            <a:r>
              <a:rPr lang="it-IT" sz="1600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somatosensoriali</a:t>
            </a: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enterocettive si associano al guadagno di peso.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chirurgia bariatrica riduce la sensibilità alla ricompensa derivata dal cibo probabilmente per vari meccanismi ormonali, emodinamici e </a:t>
            </a:r>
            <a:r>
              <a:rPr lang="it-IT" sz="1600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neuroinfiammatori</a:t>
            </a: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Anche nel caso della chirurgia  la perdita di peso è predetta dalle attività delle aree </a:t>
            </a:r>
            <a:r>
              <a:rPr lang="it-IT" sz="1600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mesocorticolibiche</a:t>
            </a:r>
            <a:r>
              <a:rPr lang="it-IT" sz="1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del controllo.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231F2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46C0D3-B6FD-6BD0-7B4B-1E34140BF614}"/>
              </a:ext>
            </a:extLst>
          </p:cNvPr>
          <p:cNvSpPr txBox="1"/>
          <p:nvPr/>
        </p:nvSpPr>
        <p:spPr>
          <a:xfrm>
            <a:off x="10396247" y="253873"/>
            <a:ext cx="661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CONCLUSIONI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87A812CC-51DE-37D8-CDD4-5E17BB755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48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3">
            <a:extLst>
              <a:ext uri="{FF2B5EF4-FFF2-40B4-BE49-F238E27FC236}">
                <a16:creationId xmlns:a16="http://schemas.microsoft.com/office/drawing/2014/main" id="{8ACA9594-0D1D-C59B-5D4B-D75EB34F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266" y="1500440"/>
            <a:ext cx="7853629" cy="5212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QUALE </a:t>
            </a:r>
            <a:r>
              <a:rPr lang="it-IT" sz="1600" b="1" u="sng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MOTIVO</a:t>
            </a:r>
            <a:r>
              <a:rPr lang="it-IT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MANGIAMO?</a:t>
            </a:r>
            <a:endParaRPr lang="it-IT" sz="1600" dirty="0">
              <a:latin typeface="Euphemia" charset="0"/>
            </a:endParaRPr>
          </a:p>
          <a:p>
            <a:pPr marL="342866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Euphemia" charset="0"/>
              </a:rPr>
              <a:t>In prima istanza, per </a:t>
            </a:r>
            <a:r>
              <a:rPr lang="it-IT" sz="1600" b="1" dirty="0">
                <a:latin typeface="Euphemia" charset="0"/>
              </a:rPr>
              <a:t>garantirci la sopravvivenza </a:t>
            </a:r>
            <a:r>
              <a:rPr lang="it-IT" sz="1600" dirty="0">
                <a:latin typeface="Euphemia" charset="0"/>
              </a:rPr>
              <a:t>(Regolazione omeostatica):</a:t>
            </a:r>
          </a:p>
          <a:p>
            <a:pPr marL="1085741" lvl="1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Euphemia" charset="0"/>
              </a:rPr>
              <a:t>Fabbisogno energetico e nutrizionale</a:t>
            </a:r>
          </a:p>
          <a:p>
            <a:pPr marL="1085741" lvl="1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Euphemia" charset="0"/>
              </a:rPr>
              <a:t>Fame fisiologica</a:t>
            </a:r>
            <a:endParaRPr lang="it-IT" sz="1600" i="1" dirty="0">
              <a:latin typeface="Euphemia" charset="0"/>
            </a:endParaRPr>
          </a:p>
          <a:p>
            <a:pPr marL="1085741" lvl="1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i="1" dirty="0">
              <a:latin typeface="Euphemia" charset="0"/>
            </a:endParaRPr>
          </a:p>
          <a:p>
            <a:pPr marL="342866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Euphemia" charset="0"/>
              </a:rPr>
              <a:t>In seconda battuta, per il </a:t>
            </a:r>
            <a:r>
              <a:rPr lang="it-IT" sz="1600" b="1" dirty="0">
                <a:latin typeface="Euphemia" charset="0"/>
              </a:rPr>
              <a:t>piacere</a:t>
            </a:r>
            <a:r>
              <a:rPr lang="it-IT" sz="1600" dirty="0">
                <a:latin typeface="Euphemia" charset="0"/>
              </a:rPr>
              <a:t> che ne deriva (Regolazione edonica):</a:t>
            </a:r>
          </a:p>
          <a:p>
            <a:pPr marL="1085741" lvl="1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Euphemia" charset="0"/>
              </a:rPr>
              <a:t>Piacere sensoriale (gusto, olfatto, vista ecc..)</a:t>
            </a:r>
          </a:p>
          <a:p>
            <a:pPr marL="1085741" lvl="1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Euphemia" charset="0"/>
              </a:rPr>
              <a:t>Piacere sociale (condivisione, novità …)</a:t>
            </a:r>
          </a:p>
          <a:p>
            <a:pPr marL="1085741" lvl="1" indent="-342866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Euphemia" charset="0"/>
              </a:rPr>
              <a:t>Equilibrare stati di disequilibrio interno non legati alla fame</a:t>
            </a:r>
          </a:p>
          <a:p>
            <a:pPr marL="742875" lvl="1" indent="0" eaLnBrk="1" hangingPunct="1">
              <a:lnSpc>
                <a:spcPct val="150000"/>
              </a:lnSpc>
            </a:pPr>
            <a:endParaRPr lang="it-IT" altLang="it-IT" sz="1600" dirty="0">
              <a:latin typeface="Euphemia" charset="0"/>
            </a:endParaRPr>
          </a:p>
          <a:p>
            <a:pPr indent="-75" eaLnBrk="1" hangingPunct="1">
              <a:lnSpc>
                <a:spcPct val="150000"/>
              </a:lnSpc>
            </a:pPr>
            <a:r>
              <a:rPr lang="it-IT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COS’E’ IL CREVING PER IL CIBO?</a:t>
            </a:r>
            <a:endParaRPr lang="it-IT" altLang="it-IT" sz="1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75" eaLnBrk="1" hangingPunct="1">
              <a:lnSpc>
                <a:spcPct val="150000"/>
              </a:lnSpc>
            </a:pPr>
            <a:r>
              <a:rPr lang="it-IT" altLang="it-IT" sz="1600" dirty="0">
                <a:solidFill>
                  <a:srgbClr val="000000"/>
                </a:solidFill>
                <a:latin typeface="Euphemia" panose="020B0503040102020104" pitchFamily="34" charset="0"/>
              </a:rPr>
              <a:t>Il </a:t>
            </a:r>
            <a:r>
              <a:rPr lang="it-IT" altLang="it-IT" sz="1600" b="1" i="1" dirty="0" err="1">
                <a:solidFill>
                  <a:srgbClr val="000000"/>
                </a:solidFill>
                <a:latin typeface="Euphemia" panose="020B0503040102020104" pitchFamily="34" charset="0"/>
              </a:rPr>
              <a:t>craving</a:t>
            </a:r>
            <a:r>
              <a:rPr lang="it-IT" altLang="it-IT" sz="1600" dirty="0">
                <a:solidFill>
                  <a:srgbClr val="000000"/>
                </a:solidFill>
                <a:latin typeface="Euphemia" panose="020B0503040102020104" pitchFamily="34" charset="0"/>
              </a:rPr>
              <a:t> al</a:t>
            </a:r>
            <a:r>
              <a:rPr lang="it-IT" altLang="it-IT" sz="1600" dirty="0">
                <a:latin typeface="Euphemia" panose="020B0503040102020104" pitchFamily="34" charset="0"/>
              </a:rPr>
              <a:t>imentare </a:t>
            </a:r>
            <a:r>
              <a:rPr lang="it-IT" altLang="it-IT" sz="1600" dirty="0">
                <a:latin typeface="Euphemia" charset="0"/>
              </a:rPr>
              <a:t>è definito come </a:t>
            </a:r>
            <a:r>
              <a:rPr lang="it-IT" altLang="it-IT" sz="1600" b="1" dirty="0">
                <a:latin typeface="Euphemia" charset="0"/>
              </a:rPr>
              <a:t>un desiderio intenso e urgente </a:t>
            </a:r>
            <a:r>
              <a:rPr lang="it-IT" altLang="it-IT" sz="1600" dirty="0">
                <a:latin typeface="Euphemia" charset="0"/>
              </a:rPr>
              <a:t>di assumere un determinato cibo</a:t>
            </a:r>
          </a:p>
          <a:p>
            <a:pPr marL="742875" lvl="1" indent="0" eaLnBrk="1" hangingPunct="1">
              <a:lnSpc>
                <a:spcPct val="150000"/>
              </a:lnSpc>
            </a:pPr>
            <a:endParaRPr lang="it-IT" sz="1600" dirty="0">
              <a:latin typeface="Euphemia" charset="0"/>
            </a:endParaRPr>
          </a:p>
        </p:txBody>
      </p:sp>
      <p:pic>
        <p:nvPicPr>
          <p:cNvPr id="9" name="Picture 6" descr="D:\Pictures\neuro\7--BRAIN-CANDY-rpsx.jpg">
            <a:extLst>
              <a:ext uri="{FF2B5EF4-FFF2-40B4-BE49-F238E27FC236}">
                <a16:creationId xmlns:a16="http://schemas.microsoft.com/office/drawing/2014/main" id="{57A60C0E-DCED-DAEB-B74E-1AB4F0DE7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298"/>
            <a:ext cx="3785695" cy="460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Quadrato">
            <a:extLst>
              <a:ext uri="{FF2B5EF4-FFF2-40B4-BE49-F238E27FC236}">
                <a16:creationId xmlns:a16="http://schemas.microsoft.com/office/drawing/2014/main" id="{947E5629-8D70-1EEF-938F-24146F7566BB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lang="it-IT" sz="2531" dirty="0">
              <a:solidFill>
                <a:schemeClr val="bg1"/>
              </a:solidFill>
            </a:endParaRPr>
          </a:p>
        </p:txBody>
      </p:sp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407CC645-0841-2A49-AE88-2E637545F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Text Box 269">
            <a:extLst>
              <a:ext uri="{FF2B5EF4-FFF2-40B4-BE49-F238E27FC236}">
                <a16:creationId xmlns:a16="http://schemas.microsoft.com/office/drawing/2014/main" id="{BEFAC868-845D-0ACC-A6E2-C071FD171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155" y="181764"/>
            <a:ext cx="5630580" cy="45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</a:rPr>
              <a:t>PERCHÉ MANGIAMO E DEFINIZIONE DI CRAVING</a:t>
            </a:r>
          </a:p>
        </p:txBody>
      </p:sp>
    </p:spTree>
    <p:extLst>
      <p:ext uri="{BB962C8B-B14F-4D97-AF65-F5344CB8AC3E}">
        <p14:creationId xmlns:p14="http://schemas.microsoft.com/office/powerpoint/2010/main" val="310089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A7DF5C7-BF3C-3F57-C228-7E810E3A8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91" y="765051"/>
            <a:ext cx="7205128" cy="5683072"/>
          </a:xfrm>
          <a:prstGeom prst="rect">
            <a:avLst/>
          </a:prstGeom>
        </p:spPr>
      </p:pic>
      <p:sp>
        <p:nvSpPr>
          <p:cNvPr id="3" name="Quadrato">
            <a:extLst>
              <a:ext uri="{FF2B5EF4-FFF2-40B4-BE49-F238E27FC236}">
                <a16:creationId xmlns:a16="http://schemas.microsoft.com/office/drawing/2014/main" id="{9BE78AB8-00D4-2636-3597-1864EE2D2C24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09F6391D-9A97-DE25-B072-A0E650C7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E5FC258-F85D-D1FF-EFED-700D69877139}"/>
              </a:ext>
            </a:extLst>
          </p:cNvPr>
          <p:cNvSpPr txBox="1">
            <a:spLocks/>
          </p:cNvSpPr>
          <p:nvPr/>
        </p:nvSpPr>
        <p:spPr>
          <a:xfrm>
            <a:off x="4461927" y="89767"/>
            <a:ext cx="9970624" cy="1142851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180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MECCANISMI NEURALI DI REGOLAZIONE DELL’ASSUNZIONE DI CIBO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2C15C3-5781-E013-7502-1D5702335208}"/>
              </a:ext>
            </a:extLst>
          </p:cNvPr>
          <p:cNvSpPr txBox="1"/>
          <p:nvPr/>
        </p:nvSpPr>
        <p:spPr>
          <a:xfrm>
            <a:off x="3576048" y="1126785"/>
            <a:ext cx="1367975" cy="6000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Controllo Esecutivo e motorio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BD7E8-75F0-8591-DFB7-0C43104E7919}"/>
              </a:ext>
            </a:extLst>
          </p:cNvPr>
          <p:cNvSpPr txBox="1"/>
          <p:nvPr/>
        </p:nvSpPr>
        <p:spPr>
          <a:xfrm>
            <a:off x="3576048" y="1892932"/>
            <a:ext cx="1367975" cy="6000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Sistema della ricompensa (</a:t>
            </a:r>
            <a:r>
              <a:rPr lang="it-IT" sz="1100" b="1" i="1" dirty="0" err="1"/>
              <a:t>reward</a:t>
            </a:r>
            <a:r>
              <a:rPr lang="it-IT" sz="1100" b="1" dirty="0"/>
              <a:t>)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EA9BB1-E959-8723-28C8-C5441F2CC29B}"/>
              </a:ext>
            </a:extLst>
          </p:cNvPr>
          <p:cNvSpPr txBox="1"/>
          <p:nvPr/>
        </p:nvSpPr>
        <p:spPr>
          <a:xfrm>
            <a:off x="3720046" y="2684917"/>
            <a:ext cx="1223978" cy="6000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Sistema reattivo Dopaminergico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80B20E-85A9-813F-5322-2027C719D5BD}"/>
              </a:ext>
            </a:extLst>
          </p:cNvPr>
          <p:cNvSpPr txBox="1"/>
          <p:nvPr/>
        </p:nvSpPr>
        <p:spPr>
          <a:xfrm>
            <a:off x="3720046" y="3764897"/>
            <a:ext cx="1223978" cy="9385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Sistema di regolazione</a:t>
            </a:r>
          </a:p>
          <a:p>
            <a:pPr algn="ctr"/>
            <a:r>
              <a:rPr lang="it-IT" sz="1100" b="1" dirty="0"/>
              <a:t>Omeostatica/</a:t>
            </a:r>
          </a:p>
          <a:p>
            <a:pPr algn="ctr"/>
            <a:r>
              <a:rPr lang="it-IT" sz="1100" b="1" dirty="0"/>
              <a:t>Bilancio energetico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490EF6-FBF5-96FD-DB90-6638F5F17AAA}"/>
              </a:ext>
            </a:extLst>
          </p:cNvPr>
          <p:cNvSpPr txBox="1"/>
          <p:nvPr/>
        </p:nvSpPr>
        <p:spPr>
          <a:xfrm>
            <a:off x="3729992" y="5228966"/>
            <a:ext cx="1223978" cy="4308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Segnali periferici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B279D2-1ED6-186A-373F-4183F40BE21E}"/>
              </a:ext>
            </a:extLst>
          </p:cNvPr>
          <p:cNvSpPr txBox="1"/>
          <p:nvPr/>
        </p:nvSpPr>
        <p:spPr>
          <a:xfrm>
            <a:off x="7247978" y="4810292"/>
            <a:ext cx="71999" cy="36928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BB4BE1-C8F8-4861-2BF8-7911B58070CB}"/>
              </a:ext>
            </a:extLst>
          </p:cNvPr>
          <p:cNvSpPr txBox="1"/>
          <p:nvPr/>
        </p:nvSpPr>
        <p:spPr>
          <a:xfrm>
            <a:off x="7283977" y="4820072"/>
            <a:ext cx="71999" cy="36928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70257B-648D-854D-0D50-7A0AE38EBBCC}"/>
              </a:ext>
            </a:extLst>
          </p:cNvPr>
          <p:cNvSpPr txBox="1"/>
          <p:nvPr/>
        </p:nvSpPr>
        <p:spPr>
          <a:xfrm>
            <a:off x="5556010" y="4828867"/>
            <a:ext cx="71999" cy="36928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BAEFA0-AD29-F2F4-7161-CB157EE02CFF}"/>
              </a:ext>
            </a:extLst>
          </p:cNvPr>
          <p:cNvSpPr txBox="1"/>
          <p:nvPr/>
        </p:nvSpPr>
        <p:spPr>
          <a:xfrm>
            <a:off x="5600030" y="4788762"/>
            <a:ext cx="71999" cy="36928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BC343AA-CB60-E248-BBFE-904A0F07EC62}"/>
              </a:ext>
            </a:extLst>
          </p:cNvPr>
          <p:cNvSpPr txBox="1"/>
          <p:nvPr/>
        </p:nvSpPr>
        <p:spPr>
          <a:xfrm>
            <a:off x="7559171" y="3005771"/>
            <a:ext cx="108829" cy="82441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121E84-C3AE-5107-5D62-8C495B240C61}"/>
              </a:ext>
            </a:extLst>
          </p:cNvPr>
          <p:cNvSpPr txBox="1"/>
          <p:nvPr/>
        </p:nvSpPr>
        <p:spPr>
          <a:xfrm>
            <a:off x="7427143" y="2612728"/>
            <a:ext cx="108830" cy="220035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681D330-6232-88A4-17C9-7AD856EC2028}"/>
              </a:ext>
            </a:extLst>
          </p:cNvPr>
          <p:cNvSpPr txBox="1"/>
          <p:nvPr/>
        </p:nvSpPr>
        <p:spPr>
          <a:xfrm flipH="1">
            <a:off x="7391975" y="2133025"/>
            <a:ext cx="97827" cy="107708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sz="1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30D0EBD-3702-A089-9EA3-5DB1868DC2C8}"/>
              </a:ext>
            </a:extLst>
          </p:cNvPr>
          <p:cNvSpPr txBox="1"/>
          <p:nvPr/>
        </p:nvSpPr>
        <p:spPr>
          <a:xfrm flipH="1">
            <a:off x="7408563" y="2103332"/>
            <a:ext cx="97827" cy="107708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sz="1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4CFB066-3BA3-6B9D-4E00-49DD1C89E5E5}"/>
              </a:ext>
            </a:extLst>
          </p:cNvPr>
          <p:cNvSpPr txBox="1"/>
          <p:nvPr/>
        </p:nvSpPr>
        <p:spPr>
          <a:xfrm flipH="1">
            <a:off x="7572806" y="3069007"/>
            <a:ext cx="97827" cy="107708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sz="1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926DD7E-3F61-4720-4D3E-355944755E98}"/>
              </a:ext>
            </a:extLst>
          </p:cNvPr>
          <p:cNvSpPr txBox="1"/>
          <p:nvPr/>
        </p:nvSpPr>
        <p:spPr>
          <a:xfrm flipH="1">
            <a:off x="7582143" y="3044216"/>
            <a:ext cx="88490" cy="107708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sz="1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9834294-EC3D-6B6B-FAE0-5B79C24CC661}"/>
              </a:ext>
            </a:extLst>
          </p:cNvPr>
          <p:cNvSpPr txBox="1"/>
          <p:nvPr/>
        </p:nvSpPr>
        <p:spPr>
          <a:xfrm>
            <a:off x="8656856" y="1186756"/>
            <a:ext cx="3357302" cy="1991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/>
              <a:t>Modulatori a livello centrale</a:t>
            </a:r>
          </a:p>
          <a:p>
            <a:pPr>
              <a:lnSpc>
                <a:spcPct val="150000"/>
              </a:lnSpc>
            </a:pPr>
            <a:r>
              <a:rPr lang="it-IT" sz="1400" dirty="0"/>
              <a:t>Influenze ambientali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Accessibilità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Palatabilità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Pubblicità</a:t>
            </a:r>
          </a:p>
          <a:p>
            <a:pPr>
              <a:lnSpc>
                <a:spcPct val="150000"/>
              </a:lnSpc>
            </a:pPr>
            <a:r>
              <a:rPr lang="it-IT" sz="1400" b="1" dirty="0"/>
              <a:t>Stress e pressione psico-sociale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C9DD12A-9096-5CD0-6FB6-45ED44553891}"/>
              </a:ext>
            </a:extLst>
          </p:cNvPr>
          <p:cNvSpPr txBox="1"/>
          <p:nvPr/>
        </p:nvSpPr>
        <p:spPr>
          <a:xfrm flipH="1">
            <a:off x="5494182" y="1024265"/>
            <a:ext cx="97827" cy="107708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sz="1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8883EB-6609-EE6B-C473-6E429BDF3601}"/>
              </a:ext>
            </a:extLst>
          </p:cNvPr>
          <p:cNvSpPr txBox="1"/>
          <p:nvPr/>
        </p:nvSpPr>
        <p:spPr>
          <a:xfrm>
            <a:off x="8656858" y="4076988"/>
            <a:ext cx="2551044" cy="1996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 dirty="0"/>
              <a:t>Modulatori a livello periferico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Fattori associati al cibo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/>
              <a:t>Dimensione delle porzioni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/>
              <a:t>Derivati Vegetali vs Animali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/>
              <a:t>Densità calorica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/>
              <a:t>Contenuti Grassi o carboidrati</a:t>
            </a:r>
          </a:p>
          <a:p>
            <a:pPr marL="171433" indent="-17143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/>
              <a:t>Farmaci, Antibiotici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D119FCD-5EE6-19FF-0B49-0B3373165ADE}"/>
              </a:ext>
            </a:extLst>
          </p:cNvPr>
          <p:cNvSpPr txBox="1"/>
          <p:nvPr/>
        </p:nvSpPr>
        <p:spPr>
          <a:xfrm>
            <a:off x="320566" y="6057821"/>
            <a:ext cx="7215406" cy="323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1" dirty="0">
                <a:latin typeface="Euphemia" charset="0"/>
              </a:rPr>
              <a:t>Da Gupta et al., 2022</a:t>
            </a:r>
            <a:endParaRPr lang="it-IT" sz="150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CD270687-2D1B-BED2-C236-2F668F4F6F95}"/>
              </a:ext>
            </a:extLst>
          </p:cNvPr>
          <p:cNvSpPr/>
          <p:nvPr/>
        </p:nvSpPr>
        <p:spPr>
          <a:xfrm>
            <a:off x="48116" y="4615830"/>
            <a:ext cx="2108417" cy="584699"/>
          </a:xfrm>
          <a:prstGeom prst="rect">
            <a:avLst/>
          </a:prstGeom>
          <a:ln w="38100" cmpd="sng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i="1" dirty="0"/>
              <a:t>Sistema Omeostatico</a:t>
            </a:r>
            <a:endParaRPr lang="it-IT" sz="1600" b="1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AFDE5166-25D4-60AD-FCCB-AA3499D667C9}"/>
              </a:ext>
            </a:extLst>
          </p:cNvPr>
          <p:cNvSpPr/>
          <p:nvPr/>
        </p:nvSpPr>
        <p:spPr>
          <a:xfrm>
            <a:off x="140572" y="1980318"/>
            <a:ext cx="1795800" cy="338510"/>
          </a:xfrm>
          <a:prstGeom prst="rect">
            <a:avLst/>
          </a:prstGeom>
          <a:ln w="38100" cmpd="sng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i="1" dirty="0"/>
              <a:t>Sistema Edonico</a:t>
            </a:r>
            <a:endParaRPr lang="it-IT" sz="1600" b="1" dirty="0"/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78E3B48B-B665-0D15-1023-D2E5E5C10E4E}"/>
              </a:ext>
            </a:extLst>
          </p:cNvPr>
          <p:cNvCxnSpPr/>
          <p:nvPr/>
        </p:nvCxnSpPr>
        <p:spPr bwMode="auto">
          <a:xfrm>
            <a:off x="2352072" y="3429000"/>
            <a:ext cx="7631854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7566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ato">
            <a:extLst>
              <a:ext uri="{FF2B5EF4-FFF2-40B4-BE49-F238E27FC236}">
                <a16:creationId xmlns:a16="http://schemas.microsoft.com/office/drawing/2014/main" id="{9BE78AB8-00D4-2636-3597-1864EE2D2C24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09F6391D-9A97-DE25-B072-A0E650C7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E5FC258-F85D-D1FF-EFED-700D69877139}"/>
              </a:ext>
            </a:extLst>
          </p:cNvPr>
          <p:cNvSpPr txBox="1">
            <a:spLocks/>
          </p:cNvSpPr>
          <p:nvPr/>
        </p:nvSpPr>
        <p:spPr>
          <a:xfrm>
            <a:off x="6887985" y="124057"/>
            <a:ext cx="9142810" cy="1142851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180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MECCANISMI DI REGOLAZIONE EDONICA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6F2792F-1F24-560F-7A16-246E5FD7899D}"/>
              </a:ext>
            </a:extLst>
          </p:cNvPr>
          <p:cNvSpPr txBox="1"/>
          <p:nvPr/>
        </p:nvSpPr>
        <p:spPr>
          <a:xfrm>
            <a:off x="-2902842" y="-22411"/>
            <a:ext cx="184707" cy="369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2B3EAEDC-6FF8-DD07-649F-D68C53FB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663"/>
          <a:stretch/>
        </p:blipFill>
        <p:spPr>
          <a:xfrm>
            <a:off x="2431979" y="1568466"/>
            <a:ext cx="11655869" cy="4352008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5A14F9C-B28C-0754-E57E-41D231D60340}"/>
              </a:ext>
            </a:extLst>
          </p:cNvPr>
          <p:cNvSpPr txBox="1"/>
          <p:nvPr/>
        </p:nvSpPr>
        <p:spPr>
          <a:xfrm>
            <a:off x="3990193" y="2255606"/>
            <a:ext cx="1367974" cy="800115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500" b="1" dirty="0"/>
          </a:p>
          <a:p>
            <a:pPr algn="ctr"/>
            <a:r>
              <a:rPr lang="it-IT" sz="1200" b="1" dirty="0"/>
              <a:t>Controllo Esecutivo e motorio</a:t>
            </a:r>
          </a:p>
          <a:p>
            <a:pPr algn="ctr"/>
            <a:endParaRPr lang="it-IT" sz="500" b="1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0513F6E3-D2CA-4CA6-BDFC-C3B2020867D2}"/>
              </a:ext>
            </a:extLst>
          </p:cNvPr>
          <p:cNvSpPr txBox="1"/>
          <p:nvPr/>
        </p:nvSpPr>
        <p:spPr>
          <a:xfrm>
            <a:off x="4008039" y="3544520"/>
            <a:ext cx="1367975" cy="64624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Sistema della ricompensa (</a:t>
            </a:r>
            <a:r>
              <a:rPr lang="it-IT" sz="1200" b="1" i="1" dirty="0" err="1"/>
              <a:t>reward</a:t>
            </a:r>
            <a:r>
              <a:rPr lang="it-IT" sz="1200" b="1" dirty="0"/>
              <a:t>) 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CEBB0006-04DF-92CC-4318-51D57B4ED016}"/>
              </a:ext>
            </a:extLst>
          </p:cNvPr>
          <p:cNvSpPr txBox="1"/>
          <p:nvPr/>
        </p:nvSpPr>
        <p:spPr>
          <a:xfrm>
            <a:off x="9373259" y="3707704"/>
            <a:ext cx="136039" cy="248222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26FC1D7-AB57-C68F-3600-0DE55674B48E}"/>
              </a:ext>
            </a:extLst>
          </p:cNvPr>
          <p:cNvSpPr txBox="1"/>
          <p:nvPr/>
        </p:nvSpPr>
        <p:spPr>
          <a:xfrm>
            <a:off x="9425520" y="4570253"/>
            <a:ext cx="108831" cy="36928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8B4BE6C-8190-D14D-2B67-11408575495E}"/>
              </a:ext>
            </a:extLst>
          </p:cNvPr>
          <p:cNvSpPr txBox="1"/>
          <p:nvPr/>
        </p:nvSpPr>
        <p:spPr>
          <a:xfrm>
            <a:off x="9623933" y="5160722"/>
            <a:ext cx="136088" cy="267735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EEAE5FB-002A-11A8-2B11-0B901767CDC8}"/>
              </a:ext>
            </a:extLst>
          </p:cNvPr>
          <p:cNvSpPr txBox="1"/>
          <p:nvPr/>
        </p:nvSpPr>
        <p:spPr>
          <a:xfrm>
            <a:off x="6275164" y="1877121"/>
            <a:ext cx="108831" cy="36928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633172E-BE0E-AFE0-7779-52E8B6DD0D7A}"/>
              </a:ext>
            </a:extLst>
          </p:cNvPr>
          <p:cNvSpPr txBox="1"/>
          <p:nvPr/>
        </p:nvSpPr>
        <p:spPr>
          <a:xfrm>
            <a:off x="9186397" y="1934613"/>
            <a:ext cx="2813490" cy="3692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DCF6C681-4C48-1557-7579-81F55872B885}"/>
              </a:ext>
            </a:extLst>
          </p:cNvPr>
          <p:cNvSpPr txBox="1"/>
          <p:nvPr/>
        </p:nvSpPr>
        <p:spPr>
          <a:xfrm>
            <a:off x="10991906" y="2281975"/>
            <a:ext cx="2303957" cy="3692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5C1BDD20-3DC3-F9F8-BFF7-BDF37BC2AA50}"/>
              </a:ext>
            </a:extLst>
          </p:cNvPr>
          <p:cNvSpPr txBox="1"/>
          <p:nvPr/>
        </p:nvSpPr>
        <p:spPr>
          <a:xfrm>
            <a:off x="264111" y="1053046"/>
            <a:ext cx="3599931" cy="2292636"/>
          </a:xfrm>
          <a:prstGeom prst="rect">
            <a:avLst/>
          </a:prstGeom>
          <a:noFill/>
          <a:ln w="25400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300" b="1" dirty="0"/>
              <a:t>Sistema Esecutivo:</a:t>
            </a:r>
          </a:p>
          <a:p>
            <a:r>
              <a:rPr lang="it-IT" sz="1300" b="1" dirty="0"/>
              <a:t>Guida comportamenti volontari orientato a scopi</a:t>
            </a:r>
          </a:p>
          <a:p>
            <a:endParaRPr lang="it-IT" sz="1300" b="1" dirty="0"/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dirty="0"/>
              <a:t>Attenzione/Consapevolezza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dirty="0"/>
              <a:t>Pianificazione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dirty="0"/>
              <a:t>Inibizione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dirty="0"/>
              <a:t>Regolazione emotiva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b="1" dirty="0"/>
              <a:t>Flessibile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b="1" dirty="0"/>
              <a:t>Richiede risorse cognitive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b="1" dirty="0"/>
              <a:t>Regolazione ‘’lenta del comportamento’’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74E03916-3602-3F2D-7BD3-60CD16FABF80}"/>
              </a:ext>
            </a:extLst>
          </p:cNvPr>
          <p:cNvSpPr txBox="1"/>
          <p:nvPr/>
        </p:nvSpPr>
        <p:spPr>
          <a:xfrm>
            <a:off x="264111" y="3564908"/>
            <a:ext cx="3599931" cy="229263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300" b="1" dirty="0"/>
              <a:t>Sistema della ricompensa:</a:t>
            </a:r>
          </a:p>
          <a:p>
            <a:r>
              <a:rPr lang="it-IT" sz="1300" b="1" dirty="0"/>
              <a:t>Attiva comportamenti appresi associati al piacere</a:t>
            </a:r>
          </a:p>
          <a:p>
            <a:endParaRPr lang="it-IT" sz="1300" dirty="0"/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dirty="0"/>
              <a:t>Apprendimento associativo (S-R)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dirty="0"/>
              <a:t>Basato sulla ricompensa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dirty="0"/>
              <a:t>Attivazione automatica schemi comportamentali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b="1" dirty="0"/>
              <a:t>Non necessita di consapevolezza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b="1" dirty="0"/>
              <a:t>Rapido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it-IT" sz="1300" b="1" dirty="0"/>
              <a:t>Rigido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416EAC-2620-2BB3-D1D5-44EEAB054DB1}"/>
              </a:ext>
            </a:extLst>
          </p:cNvPr>
          <p:cNvSpPr txBox="1"/>
          <p:nvPr/>
        </p:nvSpPr>
        <p:spPr>
          <a:xfrm>
            <a:off x="10993337" y="2281826"/>
            <a:ext cx="2304257" cy="2731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CB6396-584F-88D9-2CDC-032463C29218}"/>
              </a:ext>
            </a:extLst>
          </p:cNvPr>
          <p:cNvSpPr txBox="1"/>
          <p:nvPr/>
        </p:nvSpPr>
        <p:spPr>
          <a:xfrm>
            <a:off x="4036131" y="4680178"/>
            <a:ext cx="1322036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000" b="1" dirty="0"/>
          </a:p>
          <a:p>
            <a:pPr algn="ctr"/>
            <a:r>
              <a:rPr lang="it-IT" sz="1200" b="1" dirty="0"/>
              <a:t>Sistema reattivo Dopaminergico</a:t>
            </a:r>
          </a:p>
          <a:p>
            <a:pPr algn="ctr"/>
            <a:r>
              <a:rPr lang="it-IT" sz="1000" b="1" dirty="0"/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0E2F4-1E7B-9F75-E773-B836ED6A248A}"/>
              </a:ext>
            </a:extLst>
          </p:cNvPr>
          <p:cNvSpPr txBox="1"/>
          <p:nvPr/>
        </p:nvSpPr>
        <p:spPr>
          <a:xfrm>
            <a:off x="320566" y="6057821"/>
            <a:ext cx="7215406" cy="323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i="1" dirty="0">
                <a:latin typeface="Euphemia" charset="0"/>
              </a:rPr>
              <a:t>Da Gupta et al., 2022</a:t>
            </a: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262246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1BB46-F771-A9A2-C573-2662E0A70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C716E8-DB56-1877-A84B-025643728A4A}"/>
              </a:ext>
            </a:extLst>
          </p:cNvPr>
          <p:cNvSpPr txBox="1"/>
          <p:nvPr/>
        </p:nvSpPr>
        <p:spPr>
          <a:xfrm>
            <a:off x="-2902842" y="-22411"/>
            <a:ext cx="184707" cy="369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885F9E0B-7A9A-404E-71A2-F7034350E0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663"/>
          <a:stretch/>
        </p:blipFill>
        <p:spPr>
          <a:xfrm>
            <a:off x="2431501" y="1569492"/>
            <a:ext cx="11657387" cy="4352575"/>
          </a:xfrm>
          <a:prstGeom prst="rect">
            <a:avLst/>
          </a:prstGeom>
        </p:spPr>
      </p:pic>
      <p:sp>
        <p:nvSpPr>
          <p:cNvPr id="25" name="Quadrato">
            <a:extLst>
              <a:ext uri="{FF2B5EF4-FFF2-40B4-BE49-F238E27FC236}">
                <a16:creationId xmlns:a16="http://schemas.microsoft.com/office/drawing/2014/main" id="{F0AC87A5-52DA-2E1D-2283-A0ED5359FEE2}"/>
              </a:ext>
            </a:extLst>
          </p:cNvPr>
          <p:cNvSpPr/>
          <p:nvPr/>
        </p:nvSpPr>
        <p:spPr>
          <a:xfrm>
            <a:off x="-6205" y="-11430"/>
            <a:ext cx="12198350" cy="901700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26" name="Immagine" descr="Immagine">
            <a:extLst>
              <a:ext uri="{FF2B5EF4-FFF2-40B4-BE49-F238E27FC236}">
                <a16:creationId xmlns:a16="http://schemas.microsoft.com/office/drawing/2014/main" id="{403382EF-7FF4-EC95-379B-764E3A4BB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6"/>
            <a:ext cx="32591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itolo 4">
            <a:extLst>
              <a:ext uri="{FF2B5EF4-FFF2-40B4-BE49-F238E27FC236}">
                <a16:creationId xmlns:a16="http://schemas.microsoft.com/office/drawing/2014/main" id="{A5CC5528-2823-ED62-6A94-C4F7432500E8}"/>
              </a:ext>
            </a:extLst>
          </p:cNvPr>
          <p:cNvSpPr txBox="1">
            <a:spLocks/>
          </p:cNvSpPr>
          <p:nvPr/>
        </p:nvSpPr>
        <p:spPr>
          <a:xfrm>
            <a:off x="6888088" y="124897"/>
            <a:ext cx="9144000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180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MECCANISMI DI REGOLAZIONE EDONICA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0F59CA6-97DE-FFAA-62BF-3F66FB9143E2}"/>
              </a:ext>
            </a:extLst>
          </p:cNvPr>
          <p:cNvSpPr txBox="1"/>
          <p:nvPr/>
        </p:nvSpPr>
        <p:spPr>
          <a:xfrm>
            <a:off x="3989919" y="2256723"/>
            <a:ext cx="1368152" cy="80021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500" b="1" dirty="0">
              <a:solidFill>
                <a:schemeClr val="tx1"/>
              </a:solidFill>
            </a:endParaRPr>
          </a:p>
          <a:p>
            <a:pPr algn="ctr"/>
            <a:r>
              <a:rPr lang="it-IT" sz="1200" b="1" dirty="0">
                <a:solidFill>
                  <a:schemeClr val="tx1"/>
                </a:solidFill>
              </a:rPr>
              <a:t>Controllo Esecutivo e motorio</a:t>
            </a:r>
          </a:p>
          <a:p>
            <a:pPr algn="ctr"/>
            <a:endParaRPr lang="it-IT" sz="500" b="1" dirty="0">
              <a:solidFill>
                <a:schemeClr val="tx1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FCCC01D-EC55-4C22-6DC7-1790E1023599}"/>
              </a:ext>
            </a:extLst>
          </p:cNvPr>
          <p:cNvSpPr txBox="1"/>
          <p:nvPr/>
        </p:nvSpPr>
        <p:spPr>
          <a:xfrm>
            <a:off x="350629" y="1065436"/>
            <a:ext cx="3475160" cy="2015936"/>
          </a:xfrm>
          <a:prstGeom prst="rect">
            <a:avLst/>
          </a:prstGeom>
          <a:noFill/>
          <a:ln w="25400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chemeClr val="tx1"/>
                </a:solidFill>
              </a:rPr>
              <a:t>Sistema Esecutivo: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b="1" dirty="0">
                <a:solidFill>
                  <a:schemeClr val="tx1"/>
                </a:solidFill>
              </a:rPr>
              <a:t>DLPFC/LOFC:</a:t>
            </a:r>
            <a:r>
              <a:rPr lang="it-IT" sz="1300" dirty="0">
                <a:solidFill>
                  <a:schemeClr val="tx1"/>
                </a:solidFill>
              </a:rPr>
              <a:t> WM e rappresenta scopi di ordine superiore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4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300" b="1" dirty="0">
                <a:solidFill>
                  <a:schemeClr val="tx1"/>
                </a:solidFill>
              </a:rPr>
              <a:t>VLPFC/IFC/</a:t>
            </a:r>
            <a:r>
              <a:rPr lang="it-IT" sz="1300" b="1" dirty="0" err="1">
                <a:solidFill>
                  <a:schemeClr val="tx1"/>
                </a:solidFill>
              </a:rPr>
              <a:t>Pre</a:t>
            </a:r>
            <a:r>
              <a:rPr lang="it-IT" sz="1300" b="1" dirty="0">
                <a:solidFill>
                  <a:schemeClr val="tx1"/>
                </a:solidFill>
              </a:rPr>
              <a:t>-SMA: </a:t>
            </a:r>
            <a:r>
              <a:rPr lang="it-IT" sz="1300" dirty="0">
                <a:solidFill>
                  <a:schemeClr val="tx1"/>
                </a:solidFill>
              </a:rPr>
              <a:t>programmazione,</a:t>
            </a:r>
            <a:r>
              <a:rPr lang="it-IT" sz="1300" b="1" dirty="0">
                <a:solidFill>
                  <a:schemeClr val="tx1"/>
                </a:solidFill>
              </a:rPr>
              <a:t> </a:t>
            </a:r>
            <a:r>
              <a:rPr lang="it-IT" sz="1300" dirty="0">
                <a:solidFill>
                  <a:schemeClr val="tx1"/>
                </a:solidFill>
              </a:rPr>
              <a:t>controllo inibizione motoria </a:t>
            </a:r>
          </a:p>
          <a:p>
            <a:pPr marL="285750" indent="-285750">
              <a:buFont typeface="Arial"/>
              <a:buChar char="•"/>
            </a:pPr>
            <a:endParaRPr lang="it-IT" sz="4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300" b="1" dirty="0">
                <a:solidFill>
                  <a:schemeClr val="tx1"/>
                </a:solidFill>
              </a:rPr>
              <a:t>Corteccia Cingolata Anteriore (ACC): </a:t>
            </a:r>
            <a:r>
              <a:rPr lang="it-IT" sz="1300" dirty="0">
                <a:solidFill>
                  <a:schemeClr val="tx1"/>
                </a:solidFill>
              </a:rPr>
              <a:t>integrazione informazioni interne/esterne, rilevazione interferenza (</a:t>
            </a:r>
            <a:r>
              <a:rPr lang="it-IT" sz="1300" i="1" dirty="0">
                <a:solidFill>
                  <a:schemeClr val="tx1"/>
                </a:solidFill>
              </a:rPr>
              <a:t>i.e. </a:t>
            </a:r>
            <a:r>
              <a:rPr lang="en-GB" sz="1300" i="1" dirty="0">
                <a:solidFill>
                  <a:schemeClr val="tx1"/>
                </a:solidFill>
              </a:rPr>
              <a:t>predictor error</a:t>
            </a:r>
            <a:r>
              <a:rPr lang="en-GB" sz="13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5CD5988-20A9-5244-31BD-36D979C4CA4A}"/>
              </a:ext>
            </a:extLst>
          </p:cNvPr>
          <p:cNvSpPr txBox="1"/>
          <p:nvPr/>
        </p:nvSpPr>
        <p:spPr>
          <a:xfrm>
            <a:off x="335361" y="3495412"/>
            <a:ext cx="3475160" cy="260071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chemeClr val="tx1"/>
                </a:solidFill>
              </a:rPr>
              <a:t>Sistema della ricompensa/motivazione:</a:t>
            </a:r>
            <a:endParaRPr lang="it-IT" sz="13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300" b="1" i="1" dirty="0">
                <a:solidFill>
                  <a:schemeClr val="tx1"/>
                </a:solidFill>
              </a:rPr>
              <a:t>VTA/</a:t>
            </a:r>
            <a:r>
              <a:rPr lang="it-IT" sz="1300" b="1" i="1" dirty="0" err="1">
                <a:solidFill>
                  <a:schemeClr val="tx1"/>
                </a:solidFill>
              </a:rPr>
              <a:t>Nacc</a:t>
            </a:r>
            <a:r>
              <a:rPr lang="it-IT" sz="1300" b="1" dirty="0">
                <a:solidFill>
                  <a:schemeClr val="tx1"/>
                </a:solidFill>
              </a:rPr>
              <a:t>: </a:t>
            </a:r>
            <a:r>
              <a:rPr lang="it-IT" sz="1300" dirty="0">
                <a:solidFill>
                  <a:schemeClr val="tx1"/>
                </a:solidFill>
              </a:rPr>
              <a:t>Rinforza/attiva esperienze legate al piacere</a:t>
            </a:r>
          </a:p>
          <a:p>
            <a:pPr marL="285750" indent="-285750">
              <a:buFont typeface="Arial"/>
              <a:buChar char="•"/>
            </a:pPr>
            <a:endParaRPr lang="it-IT" sz="4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300" b="1" i="1" dirty="0" err="1">
                <a:solidFill>
                  <a:schemeClr val="tx1"/>
                </a:solidFill>
              </a:rPr>
              <a:t>Ippcampo</a:t>
            </a:r>
            <a:r>
              <a:rPr lang="it-IT" sz="1300" b="1" i="1" dirty="0">
                <a:solidFill>
                  <a:schemeClr val="tx1"/>
                </a:solidFill>
              </a:rPr>
              <a:t>/AMYG</a:t>
            </a:r>
            <a:r>
              <a:rPr lang="it-IT" sz="1300" b="1" dirty="0">
                <a:solidFill>
                  <a:schemeClr val="tx1"/>
                </a:solidFill>
              </a:rPr>
              <a:t>: </a:t>
            </a:r>
            <a:r>
              <a:rPr lang="it-IT" sz="1300" dirty="0">
                <a:solidFill>
                  <a:schemeClr val="tx1"/>
                </a:solidFill>
              </a:rPr>
              <a:t>Memoria/Emozioni, valore +/- di stimoli/eventi</a:t>
            </a:r>
          </a:p>
          <a:p>
            <a:pPr marL="285750" indent="-285750">
              <a:buFont typeface="Arial"/>
              <a:buChar char="•"/>
            </a:pPr>
            <a:endParaRPr lang="it-IT" sz="4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300" b="1" i="1" dirty="0">
                <a:solidFill>
                  <a:schemeClr val="tx1"/>
                </a:solidFill>
              </a:rPr>
              <a:t>SN/VP</a:t>
            </a:r>
            <a:r>
              <a:rPr lang="it-IT" sz="1300" b="1" dirty="0">
                <a:solidFill>
                  <a:schemeClr val="tx1"/>
                </a:solidFill>
              </a:rPr>
              <a:t>: </a:t>
            </a:r>
            <a:r>
              <a:rPr lang="it-IT" sz="1300" dirty="0">
                <a:solidFill>
                  <a:schemeClr val="tx1"/>
                </a:solidFill>
              </a:rPr>
              <a:t>Attivazione automatica cluster associativi appresi S-R</a:t>
            </a:r>
          </a:p>
          <a:p>
            <a:pPr marL="285750" indent="-285750">
              <a:buFont typeface="Arial"/>
              <a:buChar char="•"/>
            </a:pPr>
            <a:endParaRPr lang="it-IT" sz="4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300" b="1" dirty="0">
                <a:solidFill>
                  <a:schemeClr val="tx1"/>
                </a:solidFill>
              </a:rPr>
              <a:t>Insula: </a:t>
            </a:r>
            <a:r>
              <a:rPr lang="it-IT" sz="1300" dirty="0">
                <a:solidFill>
                  <a:schemeClr val="tx1"/>
                </a:solidFill>
              </a:rPr>
              <a:t>percezione enterocettiva</a:t>
            </a:r>
          </a:p>
          <a:p>
            <a:pPr marL="285750" indent="-285750">
              <a:buFont typeface="Arial"/>
              <a:buChar char="•"/>
            </a:pPr>
            <a:endParaRPr lang="it-IT" sz="400" b="1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300" b="1" i="1" dirty="0" err="1">
                <a:solidFill>
                  <a:schemeClr val="tx1"/>
                </a:solidFill>
              </a:rPr>
              <a:t>vmPFC</a:t>
            </a:r>
            <a:r>
              <a:rPr lang="it-IT" sz="1300" b="1" i="1" dirty="0">
                <a:solidFill>
                  <a:schemeClr val="tx1"/>
                </a:solidFill>
              </a:rPr>
              <a:t>, </a:t>
            </a:r>
            <a:r>
              <a:rPr lang="it-IT" sz="1300" b="1" i="1" dirty="0" err="1">
                <a:solidFill>
                  <a:schemeClr val="tx1"/>
                </a:solidFill>
              </a:rPr>
              <a:t>mOFC</a:t>
            </a:r>
            <a:r>
              <a:rPr lang="it-IT" sz="1300" b="1" i="1" dirty="0">
                <a:solidFill>
                  <a:schemeClr val="tx1"/>
                </a:solidFill>
              </a:rPr>
              <a:t>, Insula</a:t>
            </a:r>
            <a:r>
              <a:rPr lang="it-IT" sz="1300" dirty="0">
                <a:solidFill>
                  <a:schemeClr val="tx1"/>
                </a:solidFill>
              </a:rPr>
              <a:t>: integrazione informazioni sensoriali interne/esterne rappresenta ricompensa</a:t>
            </a:r>
            <a:endParaRPr lang="it-IT" sz="400" dirty="0">
              <a:solidFill>
                <a:schemeClr val="tx1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58852D1-D3E5-72FC-17EE-D94C0BA36950}"/>
              </a:ext>
            </a:extLst>
          </p:cNvPr>
          <p:cNvSpPr txBox="1"/>
          <p:nvPr/>
        </p:nvSpPr>
        <p:spPr>
          <a:xfrm>
            <a:off x="4007767" y="3545805"/>
            <a:ext cx="136815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Sistema della ricompensa (</a:t>
            </a:r>
            <a:r>
              <a:rPr lang="it-IT" sz="1200" b="1" i="1" dirty="0" err="1">
                <a:solidFill>
                  <a:schemeClr val="tx1"/>
                </a:solidFill>
              </a:rPr>
              <a:t>reward</a:t>
            </a:r>
            <a:r>
              <a:rPr lang="it-IT" sz="12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F463D8-F10F-DE27-368E-A568BA442FA6}"/>
              </a:ext>
            </a:extLst>
          </p:cNvPr>
          <p:cNvSpPr txBox="1"/>
          <p:nvPr/>
        </p:nvSpPr>
        <p:spPr>
          <a:xfrm>
            <a:off x="9371531" y="3689819"/>
            <a:ext cx="108845" cy="21602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AE59B33-0B95-0A59-0ED8-04ACB1140EC5}"/>
              </a:ext>
            </a:extLst>
          </p:cNvPr>
          <p:cNvSpPr txBox="1"/>
          <p:nvPr/>
        </p:nvSpPr>
        <p:spPr>
          <a:xfrm>
            <a:off x="9425953" y="4560239"/>
            <a:ext cx="108845" cy="21602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235D115-ED04-28B0-537D-5E416E0B8793}"/>
              </a:ext>
            </a:extLst>
          </p:cNvPr>
          <p:cNvSpPr txBox="1"/>
          <p:nvPr/>
        </p:nvSpPr>
        <p:spPr>
          <a:xfrm>
            <a:off x="9624392" y="5172307"/>
            <a:ext cx="108845" cy="21602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31D840E-9975-CED4-F141-04E38BE9B156}"/>
              </a:ext>
            </a:extLst>
          </p:cNvPr>
          <p:cNvSpPr txBox="1"/>
          <p:nvPr/>
        </p:nvSpPr>
        <p:spPr>
          <a:xfrm>
            <a:off x="6275187" y="1889619"/>
            <a:ext cx="108845" cy="216024"/>
          </a:xfrm>
          <a:prstGeom prst="rect">
            <a:avLst/>
          </a:prstGeom>
          <a:solidFill>
            <a:srgbClr val="FFFCE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45CE923-9B08-D613-FF14-F7D458801692}"/>
              </a:ext>
            </a:extLst>
          </p:cNvPr>
          <p:cNvSpPr txBox="1"/>
          <p:nvPr/>
        </p:nvSpPr>
        <p:spPr>
          <a:xfrm>
            <a:off x="9186800" y="1947118"/>
            <a:ext cx="2813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507DCB9-DC29-9FDA-CFA0-205F92776186}"/>
              </a:ext>
            </a:extLst>
          </p:cNvPr>
          <p:cNvSpPr txBox="1"/>
          <p:nvPr/>
        </p:nvSpPr>
        <p:spPr>
          <a:xfrm>
            <a:off x="10992543" y="2294526"/>
            <a:ext cx="2304257" cy="2731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B7DCE83-23A9-FE36-E14E-BBEDAF89DB1A}"/>
              </a:ext>
            </a:extLst>
          </p:cNvPr>
          <p:cNvSpPr txBox="1"/>
          <p:nvPr/>
        </p:nvSpPr>
        <p:spPr>
          <a:xfrm>
            <a:off x="4036131" y="4680178"/>
            <a:ext cx="1322036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000" b="1" dirty="0"/>
          </a:p>
          <a:p>
            <a:pPr algn="ctr"/>
            <a:r>
              <a:rPr lang="it-IT" sz="1200" b="1" dirty="0"/>
              <a:t>Sistema reattivo Dopaminergico</a:t>
            </a:r>
          </a:p>
          <a:p>
            <a:pPr algn="ctr"/>
            <a:r>
              <a:rPr lang="it-IT" sz="1000" b="1" dirty="0"/>
              <a:t>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049BCB2-6648-8B22-7E5D-98E357BE9468}"/>
              </a:ext>
            </a:extLst>
          </p:cNvPr>
          <p:cNvSpPr txBox="1"/>
          <p:nvPr/>
        </p:nvSpPr>
        <p:spPr>
          <a:xfrm>
            <a:off x="320566" y="6057821"/>
            <a:ext cx="7215406" cy="323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i="1" dirty="0">
                <a:latin typeface="Euphemia" charset="0"/>
              </a:rPr>
              <a:t>Da Gupta et al., 2022</a:t>
            </a: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195316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ato">
            <a:extLst>
              <a:ext uri="{FF2B5EF4-FFF2-40B4-BE49-F238E27FC236}">
                <a16:creationId xmlns:a16="http://schemas.microsoft.com/office/drawing/2014/main" id="{2F0C4099-0815-1AC5-056C-F9E38CC4A292}"/>
              </a:ext>
            </a:extLst>
          </p:cNvPr>
          <p:cNvSpPr/>
          <p:nvPr/>
        </p:nvSpPr>
        <p:spPr>
          <a:xfrm>
            <a:off x="-6205" y="-11430"/>
            <a:ext cx="12198350" cy="901700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B3B88886-F1FF-FB8C-D0DA-8092FA9A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6"/>
            <a:ext cx="32591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A35F95-D4FB-193D-FA30-3F214A2DC734}"/>
              </a:ext>
            </a:extLst>
          </p:cNvPr>
          <p:cNvSpPr txBox="1"/>
          <p:nvPr/>
        </p:nvSpPr>
        <p:spPr>
          <a:xfrm>
            <a:off x="5189220" y="211184"/>
            <a:ext cx="7146607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</a:rPr>
              <a:t>COS’È LA RISONANZA MAGNETICA FUNZIONALE - </a:t>
            </a:r>
            <a:r>
              <a:rPr lang="it-IT" altLang="it-IT" b="1" dirty="0" err="1">
                <a:solidFill>
                  <a:schemeClr val="bg1"/>
                </a:solidFill>
                <a:latin typeface="Arial" panose="020B0604020202020204" pitchFamily="34" charset="0"/>
              </a:rPr>
              <a:t>fMRI</a:t>
            </a:r>
            <a:endParaRPr lang="it-IT" altLang="it-I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6EDC24-F531-62E3-69F7-1415AFAD66A0}"/>
              </a:ext>
            </a:extLst>
          </p:cNvPr>
          <p:cNvSpPr txBox="1"/>
          <p:nvPr/>
        </p:nvSpPr>
        <p:spPr>
          <a:xfrm>
            <a:off x="480060" y="1567937"/>
            <a:ext cx="7303770" cy="5594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È un metodi di visualizzazione funzionale dell’attività cerebrale: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Serve ad investigare quali aree cerebrali sono coinvolte in una determinata funzione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Permette di rilevare l’effetto di varie condizioni patologiche, neurologiche (lesioni) e psichiatriche (autismo, schizofrenia), sul funzionamento di queste aree</a:t>
            </a:r>
          </a:p>
          <a:p>
            <a:pPr>
              <a:lnSpc>
                <a:spcPct val="150000"/>
              </a:lnSpc>
            </a:pP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Come funziona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Più che l’attività dei neuroni cerebrali, l’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fMRI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rileva i cambiamenti locali nell’ossigenazione sanguigna e nel flusso ematico conseguenti all’attività neuronale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Durante un compito l’afflusso di sangue che segue va ad incrementa i livelli di HBO</a:t>
            </a:r>
            <a:r>
              <a:rPr lang="it-IT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, diminuendo la perdita di segnale  MRI T2* aumentando il segnale BOLD (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Oxygenation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Level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Dependent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16F59B-BFB1-E514-6775-925E8F20C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830" y="1584667"/>
            <a:ext cx="4059055" cy="48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C4D39-DE89-3E76-B41C-AC4AB8ADB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Quadrato">
            <a:extLst>
              <a:ext uri="{FF2B5EF4-FFF2-40B4-BE49-F238E27FC236}">
                <a16:creationId xmlns:a16="http://schemas.microsoft.com/office/drawing/2014/main" id="{DF7A1547-A4A4-8A74-D791-FC9F2F0C7B3D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56AAA8FF-4ED3-EA12-4DE6-9ED36F9F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9F1C50-C2FE-F407-C468-DFD09F2491B3}"/>
              </a:ext>
            </a:extLst>
          </p:cNvPr>
          <p:cNvSpPr txBox="1"/>
          <p:nvPr/>
        </p:nvSpPr>
        <p:spPr>
          <a:xfrm>
            <a:off x="5579307" y="282427"/>
            <a:ext cx="661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SYSTEM NEI SOGGETTI NORMOPESO</a:t>
            </a:r>
          </a:p>
          <a:p>
            <a:pPr>
              <a:buNone/>
            </a:pP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A0FCED-EE3F-602C-0C7A-27A02D78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" y="1500436"/>
            <a:ext cx="5816600" cy="17636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F2C0334-2CFC-701D-9529-932167158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" y="3383086"/>
            <a:ext cx="5816600" cy="22676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AE8568D-7F0A-0908-F27B-FD26580C5DBA}"/>
              </a:ext>
            </a:extLst>
          </p:cNvPr>
          <p:cNvSpPr/>
          <p:nvPr/>
        </p:nvSpPr>
        <p:spPr>
          <a:xfrm>
            <a:off x="1156391" y="6081499"/>
            <a:ext cx="4162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Killgore</a:t>
            </a:r>
            <a:r>
              <a:rPr lang="it-IT" dirty="0"/>
              <a:t> et al., 2003; </a:t>
            </a:r>
            <a:r>
              <a:rPr lang="it-IT" i="1" dirty="0" err="1"/>
              <a:t>Porubska</a:t>
            </a:r>
            <a:r>
              <a:rPr lang="it-IT" i="1" dirty="0"/>
              <a:t>  et al., 2006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D5AF40-7BF6-3E91-E3C4-5246BA7D3F30}"/>
              </a:ext>
            </a:extLst>
          </p:cNvPr>
          <p:cNvSpPr txBox="1"/>
          <p:nvPr/>
        </p:nvSpPr>
        <p:spPr>
          <a:xfrm>
            <a:off x="6469380" y="1369311"/>
            <a:ext cx="534924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La </a:t>
            </a:r>
            <a:r>
              <a:rPr lang="it-IT" b="1" dirty="0"/>
              <a:t>FOOD-CUE REACTIVITY è </a:t>
            </a:r>
            <a:r>
              <a:rPr lang="it-IT" dirty="0"/>
              <a:t>lo studio dell’attività cerebrale evocata da vari stimoli alimentari, in diverse condizioni sperimentali controllate</a:t>
            </a:r>
          </a:p>
          <a:p>
            <a:pPr>
              <a:lnSpc>
                <a:spcPct val="150000"/>
              </a:lnSpc>
            </a:pPr>
            <a:endParaRPr lang="it-IT" b="1" dirty="0"/>
          </a:p>
          <a:p>
            <a:pPr>
              <a:lnSpc>
                <a:spcPct val="150000"/>
              </a:lnSpc>
            </a:pPr>
            <a:r>
              <a:rPr lang="it-IT" b="1" dirty="0"/>
              <a:t>Condizione controllate </a:t>
            </a:r>
            <a:r>
              <a:rPr lang="it-IT" dirty="0"/>
              <a:t>(stimolo visivo, gustativo ecc..)</a:t>
            </a:r>
            <a:endParaRPr lang="it-IT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Cibo vs oggetto Fame vs. Sazietà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Alto vs basso contenuto calorico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Atteso vs inatteso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Stato psicofisiologico (mood, stress, deprivazione sonno)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lnSpc>
                <a:spcPct val="150000"/>
              </a:lnSpc>
            </a:pPr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092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ato">
            <a:extLst>
              <a:ext uri="{FF2B5EF4-FFF2-40B4-BE49-F238E27FC236}">
                <a16:creationId xmlns:a16="http://schemas.microsoft.com/office/drawing/2014/main" id="{D2F7A79F-E014-A637-D634-39C553B682CA}"/>
              </a:ext>
            </a:extLst>
          </p:cNvPr>
          <p:cNvSpPr/>
          <p:nvPr/>
        </p:nvSpPr>
        <p:spPr>
          <a:xfrm>
            <a:off x="-4999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C8E1FBF3-4828-C815-68DC-E027D32B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5BD5F8-BC1B-94ED-0695-AA0D2319F78D}"/>
              </a:ext>
            </a:extLst>
          </p:cNvPr>
          <p:cNvSpPr txBox="1"/>
          <p:nvPr/>
        </p:nvSpPr>
        <p:spPr>
          <a:xfrm>
            <a:off x="5579307" y="282427"/>
            <a:ext cx="661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dirty="0" err="1">
                <a:solidFill>
                  <a:schemeClr val="bg1"/>
                </a:solidFill>
              </a:rPr>
              <a:t>fMRI</a:t>
            </a:r>
            <a:r>
              <a:rPr lang="it-IT" b="1" dirty="0">
                <a:solidFill>
                  <a:schemeClr val="bg1"/>
                </a:solidFill>
              </a:rPr>
              <a:t>: CRAVING E REWARD SYSTEM NEI SOGGETTI NORMOPESO</a:t>
            </a:r>
          </a:p>
          <a:p>
            <a:pPr>
              <a:buNone/>
            </a:pP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25DB8E-3D3C-04DE-52A4-6427A65C8ED6}"/>
              </a:ext>
            </a:extLst>
          </p:cNvPr>
          <p:cNvSpPr txBox="1"/>
          <p:nvPr/>
        </p:nvSpPr>
        <p:spPr>
          <a:xfrm>
            <a:off x="315517" y="1310535"/>
            <a:ext cx="11555730" cy="170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Pelchat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2004: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partecipanti devono immaginare i loro cibi preferiti (</a:t>
            </a:r>
            <a:r>
              <a:rPr kumimoji="0" lang="it-IT" altLang="it-IT" sz="18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it-IT" altLang="it-IT" sz="1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18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oppure pensare ad una dieta poco gradita (</a:t>
            </a:r>
            <a:r>
              <a:rPr kumimoji="0" lang="it-IT" altLang="it-IT" sz="1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 </a:t>
            </a:r>
            <a:r>
              <a:rPr kumimoji="0" lang="it-IT" altLang="it-IT" sz="18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it-IT" altLang="it-IT" sz="1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18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Gli autori rilevano per la prima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volta il ruolo delle aree limbiche nel </a:t>
            </a:r>
            <a:r>
              <a:rPr lang="it-IT" altLang="it-IT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Ippocampo,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insula, n.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caudato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04FFCA-5D62-18D4-865A-70098B30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87" y="3621616"/>
            <a:ext cx="5703570" cy="28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278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10136</TotalTime>
  <Words>2598</Words>
  <Application>Microsoft Macintosh PowerPoint</Application>
  <PresentationFormat>Widescreen</PresentationFormat>
  <Paragraphs>242</Paragraphs>
  <Slides>24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-webkit-standard</vt:lpstr>
      <vt:lpstr>Arial</vt:lpstr>
      <vt:lpstr>Calibri</vt:lpstr>
      <vt:lpstr>Euphemia</vt:lpstr>
      <vt:lpstr>Wingdings</vt:lpstr>
      <vt:lpstr>RetrospectVTI</vt:lpstr>
      <vt:lpstr>Risonanza magnetica funzionale e comportamento alimentare:  Imaging del craving e reward system nei pazienti prima e dopo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Schiff Sami</cp:lastModifiedBy>
  <cp:revision>28</cp:revision>
  <dcterms:created xsi:type="dcterms:W3CDTF">2022-02-27T17:36:31Z</dcterms:created>
  <dcterms:modified xsi:type="dcterms:W3CDTF">2025-10-13T14:43:29Z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